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43" r:id="rId2"/>
    <p:sldId id="258" r:id="rId3"/>
    <p:sldId id="344" r:id="rId4"/>
    <p:sldId id="332" r:id="rId5"/>
    <p:sldId id="297" r:id="rId6"/>
    <p:sldId id="321" r:id="rId7"/>
    <p:sldId id="337" r:id="rId8"/>
    <p:sldId id="305" r:id="rId9"/>
    <p:sldId id="339" r:id="rId10"/>
    <p:sldId id="340" r:id="rId11"/>
    <p:sldId id="304" r:id="rId12"/>
    <p:sldId id="308" r:id="rId13"/>
    <p:sldId id="342" r:id="rId14"/>
    <p:sldId id="341"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03"/>
    <p:restoredTop sz="96405"/>
  </p:normalViewPr>
  <p:slideViewPr>
    <p:cSldViewPr snapToGrid="0" snapToObjects="1">
      <p:cViewPr varScale="1">
        <p:scale>
          <a:sx n="98" d="100"/>
          <a:sy n="98" d="100"/>
        </p:scale>
        <p:origin x="23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634E-DAE2-3445-83CD-8CE0D33C6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7425AF-3856-BE4C-88C3-FE108B458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4E196-261A-E44B-954D-BFC537AF8CC5}"/>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1DB86C8A-BFCC-A640-B13E-4F18C7B55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ED9A9-B572-0940-B48E-23ADCA11E8E3}"/>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12631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AAD4-ECAD-BB4C-A09A-689F598555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7F9BE-85FC-454C-9697-8CE3B128CC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D1A88-042F-F140-82F3-7BDC58B4F3D0}"/>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AA8F7DF7-9EF7-2C4B-BB6F-A3238B587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997E0-45A7-604A-9DCB-F8DACA46B9AA}"/>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111870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54E9A5-92A8-1041-98DF-169246D7F8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F116D-63C0-CD41-B7C0-A758835B23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29F03-F976-2E41-B884-F30DF65E3127}"/>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FE299A94-9DD4-F54C-B1A0-20E614558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AF6D9-E033-B44E-8267-ABEB92B0F371}"/>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379585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1E7C-D0CE-6740-A7D8-2CA995FF45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A476E-2515-6F47-BA6A-F8792EAFE4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4D420-2EAA-F049-B183-9EA34CD8AF83}"/>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539B5DAD-8731-DC49-958A-563E73CD9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63EBC-32D2-F048-A2A7-6FEBD2D93783}"/>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2755544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0C9E-6DEC-C841-B86B-1368A2BBBC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F98D8F-66AA-F740-8D85-4AED4E3F4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B12EB6-CA8B-E04A-BB82-6ECE85A6E7EB}"/>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DDF48F0E-7B2E-024D-AE2B-9968B3EE3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41EC3-CF4D-6A4F-BE67-E52BA6D4ECCE}"/>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128268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D546-0C0A-7042-A3B5-167AC2B16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3F2E3-B473-0D4E-AF23-807FCBF7A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7C3CDD-6D04-C84A-BB8D-F8B42E995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093A7-4054-2242-9C68-2F8FDCE64830}"/>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6" name="Footer Placeholder 5">
            <a:extLst>
              <a:ext uri="{FF2B5EF4-FFF2-40B4-BE49-F238E27FC236}">
                <a16:creationId xmlns:a16="http://schemas.microsoft.com/office/drawing/2014/main" id="{0FC5ED62-B1CC-0542-9973-F72000F29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7DDAF-761F-9D49-B8B6-FFA88CB8C8DE}"/>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276801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E3BC9-D570-3C4C-9F96-1D7DEBA8DD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4B35E4-10BE-C442-BCD4-9AB764F52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FE57AC-8325-734B-88C1-44D4AA97E4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EB06B-814F-A94D-BBC2-3F1EFD0E7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F21018-A543-EC48-985F-7E3D55D864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F5BB2-AF93-0048-9452-785A1094AB2C}"/>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8" name="Footer Placeholder 7">
            <a:extLst>
              <a:ext uri="{FF2B5EF4-FFF2-40B4-BE49-F238E27FC236}">
                <a16:creationId xmlns:a16="http://schemas.microsoft.com/office/drawing/2014/main" id="{5695AC9A-C9AC-2741-B392-EC96238608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6FA15-8F10-7446-9E60-9A95EB63A250}"/>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120596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D31B-478D-7349-A7AB-072384C4CA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B60CA2-0AA8-0142-9488-5B01FB6B1C50}"/>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4" name="Footer Placeholder 3">
            <a:extLst>
              <a:ext uri="{FF2B5EF4-FFF2-40B4-BE49-F238E27FC236}">
                <a16:creationId xmlns:a16="http://schemas.microsoft.com/office/drawing/2014/main" id="{7C6B6A8C-F373-5343-B76B-A185E750FE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0DAAE-13E8-B94B-8DB9-70D57B3732F5}"/>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426187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A291B-78F5-5B4F-BAF1-623587E8FB7A}"/>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3" name="Footer Placeholder 2">
            <a:extLst>
              <a:ext uri="{FF2B5EF4-FFF2-40B4-BE49-F238E27FC236}">
                <a16:creationId xmlns:a16="http://schemas.microsoft.com/office/drawing/2014/main" id="{37C1009D-3204-CD4B-93DE-8F63D4A0E8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20A703-77EB-F14F-8C43-92CFECBDA294}"/>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421933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3A85-A653-7644-8F04-4D9552E24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C7BCA-15AD-7945-83B9-90F985BDD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112AC4-63A6-C248-A36F-D109D660C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4A2AB-33F5-9840-B04B-8F077DA18E25}"/>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6" name="Footer Placeholder 5">
            <a:extLst>
              <a:ext uri="{FF2B5EF4-FFF2-40B4-BE49-F238E27FC236}">
                <a16:creationId xmlns:a16="http://schemas.microsoft.com/office/drawing/2014/main" id="{9479EE68-C7B8-9749-8E59-6546C2F7C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6B14E-1F7D-0641-B684-E0E466631F8D}"/>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339409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E2B7-B959-F448-BAF4-8FE565615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1345A0-0A68-444E-B558-420E7037A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7D344A-C046-5841-99B1-1ADD1C9EF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9B3B0-F6E0-8C40-85D4-3F03C7FD45EB}"/>
              </a:ext>
            </a:extLst>
          </p:cNvPr>
          <p:cNvSpPr>
            <a:spLocks noGrp="1"/>
          </p:cNvSpPr>
          <p:nvPr>
            <p:ph type="dt" sz="half" idx="10"/>
          </p:nvPr>
        </p:nvSpPr>
        <p:spPr/>
        <p:txBody>
          <a:bodyPr/>
          <a:lstStyle/>
          <a:p>
            <a:fld id="{B00D5485-EF7D-1043-96AB-512CE2FB6A01}" type="datetimeFigureOut">
              <a:rPr lang="en-US" smtClean="0"/>
              <a:t>10/24/24</a:t>
            </a:fld>
            <a:endParaRPr lang="en-US"/>
          </a:p>
        </p:txBody>
      </p:sp>
      <p:sp>
        <p:nvSpPr>
          <p:cNvPr id="6" name="Footer Placeholder 5">
            <a:extLst>
              <a:ext uri="{FF2B5EF4-FFF2-40B4-BE49-F238E27FC236}">
                <a16:creationId xmlns:a16="http://schemas.microsoft.com/office/drawing/2014/main" id="{A8777447-D84E-6343-84D5-3710E1F7E8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3F26B-31A7-D34C-8716-E39730A422D4}"/>
              </a:ext>
            </a:extLst>
          </p:cNvPr>
          <p:cNvSpPr>
            <a:spLocks noGrp="1"/>
          </p:cNvSpPr>
          <p:nvPr>
            <p:ph type="sldNum" sz="quarter" idx="12"/>
          </p:nvPr>
        </p:nvSpPr>
        <p:spPr/>
        <p:txBody>
          <a:bodyPr/>
          <a:lstStyle/>
          <a:p>
            <a:fld id="{4BAE2D4F-CA68-164B-B9DA-1E457F0D79DB}" type="slidenum">
              <a:rPr lang="en-US" smtClean="0"/>
              <a:t>‹#›</a:t>
            </a:fld>
            <a:endParaRPr lang="en-US"/>
          </a:p>
        </p:txBody>
      </p:sp>
    </p:spTree>
    <p:extLst>
      <p:ext uri="{BB962C8B-B14F-4D97-AF65-F5344CB8AC3E}">
        <p14:creationId xmlns:p14="http://schemas.microsoft.com/office/powerpoint/2010/main" val="428673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D20584-12A6-724B-A331-3689DD59B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14E86B-CAF8-484A-A432-EE1A0F0DA1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73563-0EB5-474D-917D-BF60B814D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D5485-EF7D-1043-96AB-512CE2FB6A01}" type="datetimeFigureOut">
              <a:rPr lang="en-US" smtClean="0"/>
              <a:t>10/24/24</a:t>
            </a:fld>
            <a:endParaRPr lang="en-US"/>
          </a:p>
        </p:txBody>
      </p:sp>
      <p:sp>
        <p:nvSpPr>
          <p:cNvPr id="5" name="Footer Placeholder 4">
            <a:extLst>
              <a:ext uri="{FF2B5EF4-FFF2-40B4-BE49-F238E27FC236}">
                <a16:creationId xmlns:a16="http://schemas.microsoft.com/office/drawing/2014/main" id="{B3E59D6B-9770-2047-A633-F4C9D01F6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D65B7D-88BE-2142-BEB7-88A7DEA26D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E2D4F-CA68-164B-B9DA-1E457F0D79DB}" type="slidenum">
              <a:rPr lang="en-US" smtClean="0"/>
              <a:t>‹#›</a:t>
            </a:fld>
            <a:endParaRPr lang="en-US"/>
          </a:p>
        </p:txBody>
      </p:sp>
    </p:spTree>
    <p:extLst>
      <p:ext uri="{BB962C8B-B14F-4D97-AF65-F5344CB8AC3E}">
        <p14:creationId xmlns:p14="http://schemas.microsoft.com/office/powerpoint/2010/main" val="410517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0.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0.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0.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8.png"/><Relationship Id="rId7" Type="http://schemas.openxmlformats.org/officeDocument/2006/relationships/image" Target="../media/image1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0.png"/><Relationship Id="rId7" Type="http://schemas.openxmlformats.org/officeDocument/2006/relationships/image" Target="../media/image1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EE9BFE-0F8A-D446-8EB7-3B973FF0BA4B}"/>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The information in </a:t>
                </a:r>
                <a14:m>
                  <m:oMath xmlns:m="http://schemas.openxmlformats.org/officeDocument/2006/math">
                    <m:r>
                      <a:rPr lang="en-US" sz="2400" b="1" i="1" smtClean="0">
                        <a:latin typeface="Cambria Math" panose="02040503050406030204" pitchFamily="18" charset="0"/>
                      </a:rPr>
                      <m:t>𝑼</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𝑽</m:t>
                    </m:r>
                    <m:r>
                      <a:rPr lang="en-US" sz="2400" b="1" i="1" smtClean="0">
                        <a:latin typeface="Cambria Math" panose="02040503050406030204" pitchFamily="18" charset="0"/>
                      </a:rPr>
                      <m:t>)</m:t>
                    </m:r>
                  </m:oMath>
                </a14:m>
                <a:r>
                  <a:rPr lang="en-US" sz="2400" b="1" dirty="0">
                    <a:solidFill>
                      <a:srgbClr val="7030A0"/>
                    </a:solidFill>
                  </a:rPr>
                  <a:t> </a:t>
                </a:r>
                <a:r>
                  <a:rPr lang="en-US" sz="2400" b="1" dirty="0"/>
                  <a:t>is pretty much the same as the information in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𝑪</m:t>
                        </m:r>
                      </m:e>
                      <m:sub>
                        <m:r>
                          <a:rPr lang="en-US" sz="2400" b="1" i="1">
                            <a:latin typeface="Cambria Math" panose="02040503050406030204" pitchFamily="18" charset="0"/>
                            <a:ea typeface="Cambria Math" panose="02040503050406030204" pitchFamily="18" charset="0"/>
                          </a:rPr>
                          <m:t>𝑽</m:t>
                        </m:r>
                      </m:sub>
                    </m:sSub>
                  </m:oMath>
                </a14:m>
                <a:r>
                  <a:rPr lang="en-US" sz="2400" b="1" dirty="0"/>
                  <a:t> and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𝝅</m:t>
                        </m:r>
                      </m:e>
                      <m:sub>
                        <m:r>
                          <a:rPr lang="en-US" sz="2400" b="1" i="1">
                            <a:latin typeface="Cambria Math" panose="02040503050406030204" pitchFamily="18" charset="0"/>
                            <a:ea typeface="Cambria Math" panose="02040503050406030204" pitchFamily="18" charset="0"/>
                          </a:rPr>
                          <m:t>𝑻</m:t>
                        </m:r>
                      </m:sub>
                    </m:sSub>
                  </m:oMath>
                </a14:m>
                <a:r>
                  <a:rPr lang="en-US" sz="2400" b="1" dirty="0"/>
                  <a:t> </a:t>
                </a:r>
                <a:endParaRPr lang="en-US" sz="2400" b="1" dirty="0">
                  <a:solidFill>
                    <a:srgbClr val="7030A0"/>
                  </a:solidFill>
                </a:endParaRPr>
              </a:p>
            </p:txBody>
          </p:sp>
        </mc:Choice>
        <mc:Fallback xmlns="">
          <p:sp>
            <p:nvSpPr>
              <p:cNvPr id="4" name="TextBox 3">
                <a:extLst>
                  <a:ext uri="{FF2B5EF4-FFF2-40B4-BE49-F238E27FC236}">
                    <a16:creationId xmlns:a16="http://schemas.microsoft.com/office/drawing/2014/main" id="{73EE9BFE-0F8A-D446-8EB7-3B973FF0BA4B}"/>
                  </a:ext>
                </a:extLst>
              </p:cNvPr>
              <p:cNvSpPr txBox="1">
                <a:spLocks noRot="1" noChangeAspect="1" noMove="1" noResize="1" noEditPoints="1" noAdjustHandles="1" noChangeArrowheads="1" noChangeShapeType="1" noTextEdit="1"/>
              </p:cNvSpPr>
              <p:nvPr/>
            </p:nvSpPr>
            <p:spPr>
              <a:xfrm>
                <a:off x="0" y="0"/>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B53E32E-6744-16FA-44B8-029D02A119F8}"/>
              </a:ext>
            </a:extLst>
          </p:cNvPr>
          <p:cNvGrpSpPr/>
          <p:nvPr/>
        </p:nvGrpSpPr>
        <p:grpSpPr>
          <a:xfrm>
            <a:off x="285557" y="1494665"/>
            <a:ext cx="7304470" cy="3637178"/>
            <a:chOff x="2658367" y="1610411"/>
            <a:chExt cx="7304470" cy="3637178"/>
          </a:xfrm>
        </p:grpSpPr>
        <p:pic>
          <p:nvPicPr>
            <p:cNvPr id="7" name="Picture 6">
              <a:extLst>
                <a:ext uri="{FF2B5EF4-FFF2-40B4-BE49-F238E27FC236}">
                  <a16:creationId xmlns:a16="http://schemas.microsoft.com/office/drawing/2014/main" id="{FFA7DECA-AF18-D5DB-D436-6DEFADD7B97D}"/>
                </a:ext>
              </a:extLst>
            </p:cNvPr>
            <p:cNvPicPr>
              <a:picLocks noChangeAspect="1"/>
            </p:cNvPicPr>
            <p:nvPr/>
          </p:nvPicPr>
          <p:blipFill>
            <a:blip r:embed="rId3"/>
            <a:stretch>
              <a:fillRect/>
            </a:stretch>
          </p:blipFill>
          <p:spPr>
            <a:xfrm>
              <a:off x="4530729" y="1727128"/>
              <a:ext cx="5432108" cy="3520461"/>
            </a:xfrm>
            <a:prstGeom prst="rect">
              <a:avLst/>
            </a:prstGeom>
          </p:spPr>
        </p:pic>
        <p:grpSp>
          <p:nvGrpSpPr>
            <p:cNvPr id="10" name="Group 9">
              <a:extLst>
                <a:ext uri="{FF2B5EF4-FFF2-40B4-BE49-F238E27FC236}">
                  <a16:creationId xmlns:a16="http://schemas.microsoft.com/office/drawing/2014/main" id="{6B958426-B735-4864-ACA9-E3BE3CD95A0F}"/>
                </a:ext>
              </a:extLst>
            </p:cNvPr>
            <p:cNvGrpSpPr/>
            <p:nvPr/>
          </p:nvGrpSpPr>
          <p:grpSpPr>
            <a:xfrm>
              <a:off x="2658367" y="1610411"/>
              <a:ext cx="4124398" cy="3552747"/>
              <a:chOff x="141606" y="1383736"/>
              <a:chExt cx="4124398" cy="3552747"/>
            </a:xfrm>
          </p:grpSpPr>
          <p:grpSp>
            <p:nvGrpSpPr>
              <p:cNvPr id="25" name="Group 24">
                <a:extLst>
                  <a:ext uri="{FF2B5EF4-FFF2-40B4-BE49-F238E27FC236}">
                    <a16:creationId xmlns:a16="http://schemas.microsoft.com/office/drawing/2014/main" id="{8E69E9C0-B6D2-AB63-39E3-7012F53B05E5}"/>
                  </a:ext>
                </a:extLst>
              </p:cNvPr>
              <p:cNvGrpSpPr/>
              <p:nvPr/>
            </p:nvGrpSpPr>
            <p:grpSpPr>
              <a:xfrm>
                <a:off x="141606" y="3882338"/>
                <a:ext cx="3661410" cy="1054145"/>
                <a:chOff x="64334" y="5054314"/>
                <a:chExt cx="3661410" cy="1054145"/>
              </a:xfrm>
            </p:grpSpPr>
            <p:cxnSp>
              <p:nvCxnSpPr>
                <p:cNvPr id="12" name="Straight Arrow Connector 11">
                  <a:extLst>
                    <a:ext uri="{FF2B5EF4-FFF2-40B4-BE49-F238E27FC236}">
                      <a16:creationId xmlns:a16="http://schemas.microsoft.com/office/drawing/2014/main" id="{DC6E8F6A-46FA-DA28-919A-9A7C2D8AA706}"/>
                    </a:ext>
                  </a:extLst>
                </p:cNvPr>
                <p:cNvCxnSpPr>
                  <a:cxnSpLocks/>
                </p:cNvCxnSpPr>
                <p:nvPr/>
              </p:nvCxnSpPr>
              <p:spPr>
                <a:xfrm flipV="1">
                  <a:off x="2189141" y="5054314"/>
                  <a:ext cx="1536603" cy="67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6CAD0E-A1D9-56A1-E8C9-CD8AAD341732}"/>
                        </a:ext>
                      </a:extLst>
                    </p:cNvPr>
                    <p:cNvSpPr txBox="1"/>
                    <p:nvPr/>
                  </p:nvSpPr>
                  <p:spPr>
                    <a:xfrm>
                      <a:off x="64334" y="5646794"/>
                      <a:ext cx="2124807"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7030A0"/>
                                    </a:solidFill>
                                    <a:latin typeface="Cambria Math" panose="02040503050406030204" pitchFamily="18" charset="0"/>
                                    <a:ea typeface="Cambria Math" panose="02040503050406030204" pitchFamily="18" charset="0"/>
                                  </a:rPr>
                                </m:ctrlPr>
                              </m:sSubPr>
                              <m:e>
                                <m:r>
                                  <a:rPr lang="en-US" sz="2400" i="1" smtClean="0">
                                    <a:solidFill>
                                      <a:srgbClr val="7030A0"/>
                                    </a:solidFill>
                                    <a:latin typeface="Cambria Math" panose="02040503050406030204" pitchFamily="18" charset="0"/>
                                    <a:ea typeface="Cambria Math" panose="02040503050406030204" pitchFamily="18" charset="0"/>
                                  </a:rPr>
                                  <m:t>𝜋</m:t>
                                </m:r>
                              </m:e>
                              <m:sub>
                                <m:r>
                                  <a:rPr lang="en-US" sz="2400" i="1">
                                    <a:solidFill>
                                      <a:srgbClr val="7030A0"/>
                                    </a:solidFill>
                                    <a:latin typeface="Cambria Math" panose="02040503050406030204" pitchFamily="18" charset="0"/>
                                    <a:ea typeface="Cambria Math" panose="02040503050406030204" pitchFamily="18" charset="0"/>
                                  </a:rPr>
                                  <m:t>𝑇</m:t>
                                </m:r>
                              </m:sub>
                            </m:sSub>
                          </m:oMath>
                        </m:oMathPara>
                      </a14:m>
                      <a:endParaRPr lang="en-US" sz="2400" dirty="0">
                        <a:solidFill>
                          <a:srgbClr val="7030A0"/>
                        </a:solidFill>
                      </a:endParaRPr>
                    </a:p>
                  </p:txBody>
                </p:sp>
              </mc:Choice>
              <mc:Fallback xmlns="">
                <p:sp>
                  <p:nvSpPr>
                    <p:cNvPr id="6" name="TextBox 5">
                      <a:extLst>
                        <a:ext uri="{FF2B5EF4-FFF2-40B4-BE49-F238E27FC236}">
                          <a16:creationId xmlns:a16="http://schemas.microsoft.com/office/drawing/2014/main" id="{3B6CAD0E-A1D9-56A1-E8C9-CD8AAD341732}"/>
                        </a:ext>
                      </a:extLst>
                    </p:cNvPr>
                    <p:cNvSpPr txBox="1">
                      <a:spLocks noRot="1" noChangeAspect="1" noMove="1" noResize="1" noEditPoints="1" noAdjustHandles="1" noChangeArrowheads="1" noChangeShapeType="1" noTextEdit="1"/>
                    </p:cNvSpPr>
                    <p:nvPr/>
                  </p:nvSpPr>
                  <p:spPr>
                    <a:xfrm>
                      <a:off x="64334" y="5646794"/>
                      <a:ext cx="2124807" cy="461665"/>
                    </a:xfrm>
                    <a:prstGeom prst="rect">
                      <a:avLst/>
                    </a:prstGeom>
                    <a:blipFill>
                      <a:blip r:embed="rId5"/>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7EDB16-EB7D-5F92-6DF6-68734344F54B}"/>
                      </a:ext>
                    </a:extLst>
                  </p:cNvPr>
                  <p:cNvSpPr txBox="1"/>
                  <p:nvPr/>
                </p:nvSpPr>
                <p:spPr>
                  <a:xfrm>
                    <a:off x="1501189" y="1383736"/>
                    <a:ext cx="2124807"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𝐶</m:t>
                              </m:r>
                            </m:e>
                            <m:sub>
                              <m:r>
                                <a:rPr lang="en-US" sz="2400" b="0" i="1" smtClean="0">
                                  <a:solidFill>
                                    <a:srgbClr val="7030A0"/>
                                  </a:solidFill>
                                  <a:latin typeface="Cambria Math" panose="02040503050406030204" pitchFamily="18" charset="0"/>
                                  <a:ea typeface="Cambria Math" panose="02040503050406030204" pitchFamily="18" charset="0"/>
                                </a:rPr>
                                <m:t>𝑉</m:t>
                              </m:r>
                            </m:sub>
                          </m:sSub>
                        </m:oMath>
                      </m:oMathPara>
                    </a14:m>
                    <a:endParaRPr lang="en-US" sz="2400" dirty="0">
                      <a:solidFill>
                        <a:srgbClr val="7030A0"/>
                      </a:solidFill>
                    </a:endParaRPr>
                  </a:p>
                </p:txBody>
              </p:sp>
            </mc:Choice>
            <mc:Fallback xmlns="">
              <p:sp>
                <p:nvSpPr>
                  <p:cNvPr id="3" name="TextBox 2">
                    <a:extLst>
                      <a:ext uri="{FF2B5EF4-FFF2-40B4-BE49-F238E27FC236}">
                        <a16:creationId xmlns:a16="http://schemas.microsoft.com/office/drawing/2014/main" id="{657EDB16-EB7D-5F92-6DF6-68734344F54B}"/>
                      </a:ext>
                    </a:extLst>
                  </p:cNvPr>
                  <p:cNvSpPr txBox="1">
                    <a:spLocks noRot="1" noChangeAspect="1" noMove="1" noResize="1" noEditPoints="1" noAdjustHandles="1" noChangeArrowheads="1" noChangeShapeType="1" noTextEdit="1"/>
                  </p:cNvSpPr>
                  <p:nvPr/>
                </p:nvSpPr>
                <p:spPr>
                  <a:xfrm>
                    <a:off x="1501189" y="1383736"/>
                    <a:ext cx="2124807" cy="461665"/>
                  </a:xfrm>
                  <a:prstGeom prst="rect">
                    <a:avLst/>
                  </a:prstGeom>
                  <a:blipFill>
                    <a:blip r:embed="rId6"/>
                    <a:stretch>
                      <a:fillRect b="-2632"/>
                    </a:stretch>
                  </a:blipFill>
                  <a:ln>
                    <a:solidFill>
                      <a:schemeClr val="tx1"/>
                    </a:solid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1ED9FE0-B0BC-DA60-3E11-3F57335791D3}"/>
                  </a:ext>
                </a:extLst>
              </p:cNvPr>
              <p:cNvCxnSpPr>
                <a:cxnSpLocks/>
              </p:cNvCxnSpPr>
              <p:nvPr/>
            </p:nvCxnSpPr>
            <p:spPr>
              <a:xfrm>
                <a:off x="3632467" y="1845401"/>
                <a:ext cx="633537" cy="8537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73D0C7-A7F2-3CCB-42A8-8E99B20B3F21}"/>
                  </a:ext>
                </a:extLst>
              </p:cNvPr>
              <p:cNvSpPr txBox="1"/>
              <p:nvPr/>
            </p:nvSpPr>
            <p:spPr>
              <a:xfrm>
                <a:off x="8055980" y="1494923"/>
                <a:ext cx="3680749" cy="2677656"/>
              </a:xfrm>
              <a:prstGeom prst="rect">
                <a:avLst/>
              </a:prstGeom>
              <a:noFill/>
            </p:spPr>
            <p:txBody>
              <a:bodyPr wrap="square" rtlCol="0">
                <a:spAutoFit/>
              </a:bodyPr>
              <a:lstStyle/>
              <a:p>
                <a:r>
                  <a:rPr lang="en-US" sz="2400" dirty="0"/>
                  <a:t>If we know </a:t>
                </a:r>
                <a14:m>
                  <m:oMath xmlns:m="http://schemas.openxmlformats.org/officeDocument/2006/math">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oMath>
                </a14:m>
                <a:r>
                  <a:rPr lang="en-US" sz="2400" dirty="0"/>
                  <a:t>, we can use differential calculus to get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𝐶</m:t>
                        </m:r>
                      </m:e>
                      <m:sub>
                        <m:r>
                          <a:rPr lang="en-US" sz="2400" b="0" i="1" smtClean="0">
                            <a:solidFill>
                              <a:schemeClr val="tx1"/>
                            </a:solidFill>
                            <a:latin typeface="Cambria Math" panose="02040503050406030204" pitchFamily="18" charset="0"/>
                            <a:ea typeface="Cambria Math" panose="02040503050406030204" pitchFamily="18" charset="0"/>
                          </a:rPr>
                          <m:t>𝑉</m:t>
                        </m:r>
                      </m:sub>
                    </m:sSub>
                  </m:oMath>
                </a14:m>
                <a:r>
                  <a:rPr lang="en-US" sz="2400" dirty="0">
                    <a:solidFill>
                      <a:schemeClr val="tx1"/>
                    </a:solidFill>
                  </a:rPr>
                  <a:t> and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𝜋</m:t>
                        </m:r>
                      </m:e>
                      <m:sub>
                        <m:r>
                          <a:rPr lang="en-US" sz="2400" i="1">
                            <a:solidFill>
                              <a:schemeClr val="tx1"/>
                            </a:solidFill>
                            <a:latin typeface="Cambria Math" panose="02040503050406030204" pitchFamily="18" charset="0"/>
                            <a:ea typeface="Cambria Math" panose="02040503050406030204" pitchFamily="18" charset="0"/>
                          </a:rPr>
                          <m:t>𝑇</m:t>
                        </m:r>
                      </m:sub>
                    </m:sSub>
                  </m:oMath>
                </a14:m>
                <a:r>
                  <a:rPr lang="en-US" sz="2400" dirty="0">
                    <a:solidFill>
                      <a:schemeClr val="tx1"/>
                    </a:solidFill>
                  </a:rPr>
                  <a:t>.</a:t>
                </a:r>
              </a:p>
              <a:p>
                <a:endParaRPr lang="en-US" sz="2400" dirty="0"/>
              </a:p>
              <a:p>
                <a:r>
                  <a:rPr lang="en-US" sz="2400" dirty="0"/>
                  <a:t>If we know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𝑉</m:t>
                        </m:r>
                      </m:sub>
                    </m:sSub>
                  </m:oMath>
                </a14:m>
                <a:r>
                  <a:rPr lang="en-US" sz="2400" dirty="0"/>
                  <a:t> and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ea typeface="Cambria Math" panose="02040503050406030204" pitchFamily="18" charset="0"/>
                          </a:rPr>
                          <m:t>𝑇</m:t>
                        </m:r>
                      </m:sub>
                    </m:sSub>
                  </m:oMath>
                </a14:m>
                <a:r>
                  <a:rPr lang="en-US" sz="2400" dirty="0"/>
                  <a:t>, we can use integral calculus to get </a:t>
                </a:r>
                <a14:m>
                  <m:oMath xmlns:m="http://schemas.openxmlformats.org/officeDocument/2006/math">
                    <m:r>
                      <a:rPr lang="en-US" sz="2400" b="0" i="1" smtClean="0">
                        <a:latin typeface="Cambria Math" panose="02040503050406030204" pitchFamily="18" charset="0"/>
                      </a:rPr>
                      <m:t>𝑈</m:t>
                    </m:r>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m:t>
                    </m:r>
                    <m:r>
                      <a:rPr lang="en-US" sz="2400" b="0" i="1" smtClean="0">
                        <a:latin typeface="Cambria Math" panose="02040503050406030204" pitchFamily="18" charset="0"/>
                      </a:rPr>
                      <m:t>𝑉</m:t>
                    </m:r>
                    <m:r>
                      <a:rPr lang="en-US" sz="2400" i="1">
                        <a:latin typeface="Cambria Math" panose="02040503050406030204" pitchFamily="18" charset="0"/>
                      </a:rPr>
                      <m:t>)</m:t>
                    </m:r>
                  </m:oMath>
                </a14:m>
                <a:r>
                  <a:rPr lang="en-US" sz="2400" dirty="0"/>
                  <a:t>.</a:t>
                </a:r>
              </a:p>
            </p:txBody>
          </p:sp>
        </mc:Choice>
        <mc:Fallback xmlns="">
          <p:sp>
            <p:nvSpPr>
              <p:cNvPr id="8" name="TextBox 7">
                <a:extLst>
                  <a:ext uri="{FF2B5EF4-FFF2-40B4-BE49-F238E27FC236}">
                    <a16:creationId xmlns:a16="http://schemas.microsoft.com/office/drawing/2014/main" id="{3473D0C7-A7F2-3CCB-42A8-8E99B20B3F21}"/>
                  </a:ext>
                </a:extLst>
              </p:cNvPr>
              <p:cNvSpPr txBox="1">
                <a:spLocks noRot="1" noChangeAspect="1" noMove="1" noResize="1" noEditPoints="1" noAdjustHandles="1" noChangeArrowheads="1" noChangeShapeType="1" noTextEdit="1"/>
              </p:cNvSpPr>
              <p:nvPr/>
            </p:nvSpPr>
            <p:spPr>
              <a:xfrm>
                <a:off x="8055980" y="1494923"/>
                <a:ext cx="3680749" cy="2677656"/>
              </a:xfrm>
              <a:prstGeom prst="rect">
                <a:avLst/>
              </a:prstGeom>
              <a:blipFill>
                <a:blip r:embed="rId7"/>
                <a:stretch>
                  <a:fillRect l="-2749" t="-1415" r="-1718" b="-3774"/>
                </a:stretch>
              </a:blipFill>
            </p:spPr>
            <p:txBody>
              <a:bodyPr/>
              <a:lstStyle/>
              <a:p>
                <a:r>
                  <a:rPr lang="en-US">
                    <a:noFill/>
                  </a:rPr>
                  <a:t> </a:t>
                </a:r>
              </a:p>
            </p:txBody>
          </p:sp>
        </mc:Fallback>
      </mc:AlternateContent>
    </p:spTree>
    <p:extLst>
      <p:ext uri="{BB962C8B-B14F-4D97-AF65-F5344CB8AC3E}">
        <p14:creationId xmlns:p14="http://schemas.microsoft.com/office/powerpoint/2010/main" val="36297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00BC46F6-D660-8F80-10F3-E2611CE2F877}"/>
              </a:ext>
            </a:extLst>
          </p:cNvPr>
          <p:cNvGrpSpPr/>
          <p:nvPr/>
        </p:nvGrpSpPr>
        <p:grpSpPr>
          <a:xfrm>
            <a:off x="8274193" y="1281094"/>
            <a:ext cx="3794586" cy="3230768"/>
            <a:chOff x="8274193" y="1281094"/>
            <a:chExt cx="3794586" cy="3230768"/>
          </a:xfrm>
        </p:grpSpPr>
        <p:pic>
          <p:nvPicPr>
            <p:cNvPr id="40" name="Picture 39">
              <a:extLst>
                <a:ext uri="{FF2B5EF4-FFF2-40B4-BE49-F238E27FC236}">
                  <a16:creationId xmlns:a16="http://schemas.microsoft.com/office/drawing/2014/main" id="{BF84E8F6-0D8C-B244-686B-124D2C2ADBD4}"/>
                </a:ext>
              </a:extLst>
            </p:cNvPr>
            <p:cNvPicPr>
              <a:picLocks noChangeAspect="1"/>
            </p:cNvPicPr>
            <p:nvPr/>
          </p:nvPicPr>
          <p:blipFill>
            <a:blip r:embed="rId3"/>
            <a:stretch>
              <a:fillRect/>
            </a:stretch>
          </p:blipFill>
          <p:spPr>
            <a:xfrm>
              <a:off x="8274193" y="1281094"/>
              <a:ext cx="3794586" cy="3230768"/>
            </a:xfrm>
            <a:prstGeom prst="rect">
              <a:avLst/>
            </a:prstGeom>
          </p:spPr>
        </p:pic>
        <p:cxnSp>
          <p:nvCxnSpPr>
            <p:cNvPr id="41" name="Straight Arrow Connector 40">
              <a:extLst>
                <a:ext uri="{FF2B5EF4-FFF2-40B4-BE49-F238E27FC236}">
                  <a16:creationId xmlns:a16="http://schemas.microsoft.com/office/drawing/2014/main" id="{740AE709-94AE-6776-4484-CEE1400759E4}"/>
                </a:ext>
              </a:extLst>
            </p:cNvPr>
            <p:cNvCxnSpPr>
              <a:cxnSpLocks/>
            </p:cNvCxnSpPr>
            <p:nvPr/>
          </p:nvCxnSpPr>
          <p:spPr>
            <a:xfrm>
              <a:off x="8779356" y="3981384"/>
              <a:ext cx="2589684" cy="6307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A3818014-E1AE-6AF1-A038-0521C8F05DF9}"/>
              </a:ext>
            </a:extLst>
          </p:cNvPr>
          <p:cNvGrpSpPr/>
          <p:nvPr/>
        </p:nvGrpSpPr>
        <p:grpSpPr>
          <a:xfrm>
            <a:off x="380417" y="596534"/>
            <a:ext cx="7236197" cy="5281753"/>
            <a:chOff x="66907" y="492030"/>
            <a:chExt cx="7236197" cy="5281753"/>
          </a:xfrm>
        </p:grpSpPr>
        <p:grpSp>
          <p:nvGrpSpPr>
            <p:cNvPr id="5" name="Group 4">
              <a:extLst>
                <a:ext uri="{FF2B5EF4-FFF2-40B4-BE49-F238E27FC236}">
                  <a16:creationId xmlns:a16="http://schemas.microsoft.com/office/drawing/2014/main" id="{CEEEE876-2A3F-7CD2-49D3-4157C2936EBF}"/>
                </a:ext>
              </a:extLst>
            </p:cNvPr>
            <p:cNvGrpSpPr>
              <a:grpSpLocks noChangeAspect="1"/>
            </p:cNvGrpSpPr>
            <p:nvPr/>
          </p:nvGrpSpPr>
          <p:grpSpPr>
            <a:xfrm>
              <a:off x="66907" y="492030"/>
              <a:ext cx="7236197" cy="5281753"/>
              <a:chOff x="68760" y="492030"/>
              <a:chExt cx="7826531" cy="5712642"/>
            </a:xfrm>
          </p:grpSpPr>
          <p:grpSp>
            <p:nvGrpSpPr>
              <p:cNvPr id="10" name="Group 9">
                <a:extLst>
                  <a:ext uri="{FF2B5EF4-FFF2-40B4-BE49-F238E27FC236}">
                    <a16:creationId xmlns:a16="http://schemas.microsoft.com/office/drawing/2014/main" id="{0B438FA2-4228-2B3B-18EC-306C23A6EF26}"/>
                  </a:ext>
                </a:extLst>
              </p:cNvPr>
              <p:cNvGrpSpPr/>
              <p:nvPr/>
            </p:nvGrpSpPr>
            <p:grpSpPr>
              <a:xfrm>
                <a:off x="68760" y="492030"/>
                <a:ext cx="7826531" cy="5712642"/>
                <a:chOff x="190680" y="492030"/>
                <a:chExt cx="7826531" cy="5712642"/>
              </a:xfrm>
            </p:grpSpPr>
            <p:grpSp>
              <p:nvGrpSpPr>
                <p:cNvPr id="21" name="Group 20">
                  <a:extLst>
                    <a:ext uri="{FF2B5EF4-FFF2-40B4-BE49-F238E27FC236}">
                      <a16:creationId xmlns:a16="http://schemas.microsoft.com/office/drawing/2014/main" id="{2C9B6C81-615C-93C4-A898-15E0953647FD}"/>
                    </a:ext>
                  </a:extLst>
                </p:cNvPr>
                <p:cNvGrpSpPr/>
                <p:nvPr/>
              </p:nvGrpSpPr>
              <p:grpSpPr>
                <a:xfrm>
                  <a:off x="190680" y="492030"/>
                  <a:ext cx="7826531" cy="5712642"/>
                  <a:chOff x="2017622" y="876292"/>
                  <a:chExt cx="6795645" cy="4915974"/>
                </a:xfrm>
              </p:grpSpPr>
              <p:grpSp>
                <p:nvGrpSpPr>
                  <p:cNvPr id="30" name="Group 29">
                    <a:extLst>
                      <a:ext uri="{FF2B5EF4-FFF2-40B4-BE49-F238E27FC236}">
                        <a16:creationId xmlns:a16="http://schemas.microsoft.com/office/drawing/2014/main" id="{0155C270-C06A-6E26-8161-3227165ECD9F}"/>
                      </a:ext>
                    </a:extLst>
                  </p:cNvPr>
                  <p:cNvGrpSpPr/>
                  <p:nvPr/>
                </p:nvGrpSpPr>
                <p:grpSpPr>
                  <a:xfrm>
                    <a:off x="2349714" y="876292"/>
                    <a:ext cx="6463553" cy="4428565"/>
                    <a:chOff x="1345667" y="1362635"/>
                    <a:chExt cx="6463553" cy="4428565"/>
                  </a:xfrm>
                </p:grpSpPr>
                <p:cxnSp>
                  <p:nvCxnSpPr>
                    <p:cNvPr id="48" name="Straight Connector 47">
                      <a:extLst>
                        <a:ext uri="{FF2B5EF4-FFF2-40B4-BE49-F238E27FC236}">
                          <a16:creationId xmlns:a16="http://schemas.microsoft.com/office/drawing/2014/main" id="{DE8EA089-0162-F04A-8CA6-ED3B05CB0314}"/>
                        </a:ext>
                      </a:extLst>
                    </p:cNvPr>
                    <p:cNvCxnSpPr/>
                    <p:nvPr/>
                  </p:nvCxnSpPr>
                  <p:spPr>
                    <a:xfrm>
                      <a:off x="1362635" y="1362635"/>
                      <a:ext cx="0" cy="4428565"/>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C3EACD-0375-1DE8-C7E5-8E1657054142}"/>
                        </a:ext>
                      </a:extLst>
                    </p:cNvPr>
                    <p:cNvCxnSpPr>
                      <a:cxnSpLocks/>
                    </p:cNvCxnSpPr>
                    <p:nvPr/>
                  </p:nvCxnSpPr>
                  <p:spPr>
                    <a:xfrm flipH="1">
                      <a:off x="1345667" y="5774143"/>
                      <a:ext cx="6463553" cy="0"/>
                    </a:xfrm>
                    <a:prstGeom prst="line">
                      <a:avLst/>
                    </a:prstGeom>
                    <a:ln w="635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D026EF5-F406-EF8E-E013-4B535D5E0665}"/>
                      </a:ext>
                    </a:extLst>
                  </p:cNvPr>
                  <p:cNvSpPr txBox="1"/>
                  <p:nvPr/>
                </p:nvSpPr>
                <p:spPr>
                  <a:xfrm>
                    <a:off x="5276897" y="5330601"/>
                    <a:ext cx="2456329" cy="461665"/>
                  </a:xfrm>
                  <a:prstGeom prst="rect">
                    <a:avLst/>
                  </a:prstGeom>
                  <a:noFill/>
                </p:spPr>
                <p:txBody>
                  <a:bodyPr wrap="square" rtlCol="0">
                    <a:spAutoFit/>
                  </a:bodyPr>
                  <a:lstStyle/>
                  <a:p>
                    <a:r>
                      <a:rPr lang="en-US" sz="2400" dirty="0"/>
                      <a:t>T</a:t>
                    </a:r>
                  </a:p>
                </p:txBody>
              </p:sp>
              <p:sp>
                <p:nvSpPr>
                  <p:cNvPr id="32" name="TextBox 31">
                    <a:extLst>
                      <a:ext uri="{FF2B5EF4-FFF2-40B4-BE49-F238E27FC236}">
                        <a16:creationId xmlns:a16="http://schemas.microsoft.com/office/drawing/2014/main" id="{00991F5C-12F9-A9E0-B40A-60E86653EAC0}"/>
                      </a:ext>
                    </a:extLst>
                  </p:cNvPr>
                  <p:cNvSpPr txBox="1"/>
                  <p:nvPr/>
                </p:nvSpPr>
                <p:spPr>
                  <a:xfrm>
                    <a:off x="2017622" y="2185001"/>
                    <a:ext cx="2456329" cy="461665"/>
                  </a:xfrm>
                  <a:prstGeom prst="rect">
                    <a:avLst/>
                  </a:prstGeom>
                  <a:noFill/>
                </p:spPr>
                <p:txBody>
                  <a:bodyPr wrap="square" rtlCol="0">
                    <a:spAutoFit/>
                  </a:bodyPr>
                  <a:lstStyle/>
                  <a:p>
                    <a:r>
                      <a:rPr lang="en-US" sz="2400" dirty="0"/>
                      <a:t>H</a:t>
                    </a:r>
                  </a:p>
                </p:txBody>
              </p:sp>
              <p:grpSp>
                <p:nvGrpSpPr>
                  <p:cNvPr id="33" name="Group 32">
                    <a:extLst>
                      <a:ext uri="{FF2B5EF4-FFF2-40B4-BE49-F238E27FC236}">
                        <a16:creationId xmlns:a16="http://schemas.microsoft.com/office/drawing/2014/main" id="{D9DD997A-7D8E-9B34-FE42-BCF05D44FDAB}"/>
                      </a:ext>
                    </a:extLst>
                  </p:cNvPr>
                  <p:cNvGrpSpPr/>
                  <p:nvPr/>
                </p:nvGrpSpPr>
                <p:grpSpPr>
                  <a:xfrm>
                    <a:off x="3557865" y="2104837"/>
                    <a:ext cx="5136729" cy="1607401"/>
                    <a:chOff x="3557865" y="2104837"/>
                    <a:chExt cx="5136729" cy="1607401"/>
                  </a:xfrm>
                </p:grpSpPr>
                <p:cxnSp>
                  <p:nvCxnSpPr>
                    <p:cNvPr id="46" name="Straight Connector 45">
                      <a:extLst>
                        <a:ext uri="{FF2B5EF4-FFF2-40B4-BE49-F238E27FC236}">
                          <a16:creationId xmlns:a16="http://schemas.microsoft.com/office/drawing/2014/main" id="{3961ED43-3C8E-AAE1-D8C3-FEA8203C9209}"/>
                        </a:ext>
                      </a:extLst>
                    </p:cNvPr>
                    <p:cNvCxnSpPr>
                      <a:cxnSpLocks/>
                    </p:cNvCxnSpPr>
                    <p:nvPr/>
                  </p:nvCxnSpPr>
                  <p:spPr>
                    <a:xfrm flipH="1">
                      <a:off x="3557865" y="2373628"/>
                      <a:ext cx="5136729" cy="13386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60CC97B-89C3-27D1-977A-F8D2582F5C10}"/>
                            </a:ext>
                          </a:extLst>
                        </p:cNvPr>
                        <p:cNvSpPr txBox="1"/>
                        <p:nvPr/>
                      </p:nvSpPr>
                      <p:spPr>
                        <a:xfrm rot="20784864">
                          <a:off x="5687012" y="2104837"/>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=75.4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7" name="TextBox 46">
                          <a:extLst>
                            <a:ext uri="{FF2B5EF4-FFF2-40B4-BE49-F238E27FC236}">
                              <a16:creationId xmlns:a16="http://schemas.microsoft.com/office/drawing/2014/main" id="{360CC97B-89C3-27D1-977A-F8D2582F5C10}"/>
                            </a:ext>
                          </a:extLst>
                        </p:cNvPr>
                        <p:cNvSpPr txBox="1">
                          <a:spLocks noRot="1" noChangeAspect="1" noMove="1" noResize="1" noEditPoints="1" noAdjustHandles="1" noChangeArrowheads="1" noChangeShapeType="1" noTextEdit="1"/>
                        </p:cNvSpPr>
                        <p:nvPr/>
                      </p:nvSpPr>
                      <p:spPr>
                        <a:xfrm rot="20784864">
                          <a:off x="5687012" y="2104837"/>
                          <a:ext cx="2379132" cy="783933"/>
                        </a:xfrm>
                        <a:prstGeom prst="rect">
                          <a:avLst/>
                        </a:prstGeom>
                        <a:blipFill>
                          <a:blip r:embed="rId4"/>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9082A8B-A2B4-E476-8283-0F733E8834B3}"/>
                      </a:ext>
                    </a:extLst>
                  </p:cNvPr>
                  <p:cNvGrpSpPr/>
                  <p:nvPr/>
                </p:nvGrpSpPr>
                <p:grpSpPr>
                  <a:xfrm>
                    <a:off x="2912748" y="3753423"/>
                    <a:ext cx="5532005" cy="1101649"/>
                    <a:chOff x="2912748" y="2765485"/>
                    <a:chExt cx="5532005" cy="1101649"/>
                  </a:xfrm>
                </p:grpSpPr>
                <p:cxnSp>
                  <p:nvCxnSpPr>
                    <p:cNvPr id="44" name="Straight Connector 43">
                      <a:extLst>
                        <a:ext uri="{FF2B5EF4-FFF2-40B4-BE49-F238E27FC236}">
                          <a16:creationId xmlns:a16="http://schemas.microsoft.com/office/drawing/2014/main" id="{8855D904-143A-72B4-3A19-26A2F4F3FB7C}"/>
                        </a:ext>
                      </a:extLst>
                    </p:cNvPr>
                    <p:cNvCxnSpPr>
                      <a:cxnSpLocks/>
                    </p:cNvCxnSpPr>
                    <p:nvPr/>
                  </p:nvCxnSpPr>
                  <p:spPr>
                    <a:xfrm flipH="1">
                      <a:off x="2912748" y="3347592"/>
                      <a:ext cx="5532005" cy="519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5832F5-4468-0D93-2A5C-B8210DD52B22}"/>
                            </a:ext>
                          </a:extLst>
                        </p:cNvPr>
                        <p:cNvSpPr txBox="1"/>
                        <p:nvPr/>
                      </p:nvSpPr>
                      <p:spPr>
                        <a:xfrm rot="21367020">
                          <a:off x="5767827" y="2765485"/>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5" name="TextBox 44">
                          <a:extLst>
                            <a:ext uri="{FF2B5EF4-FFF2-40B4-BE49-F238E27FC236}">
                              <a16:creationId xmlns:a16="http://schemas.microsoft.com/office/drawing/2014/main" id="{305832F5-4468-0D93-2A5C-B8210DD52B22}"/>
                            </a:ext>
                          </a:extLst>
                        </p:cNvPr>
                        <p:cNvSpPr txBox="1">
                          <a:spLocks noRot="1" noChangeAspect="1" noMove="1" noResize="1" noEditPoints="1" noAdjustHandles="1" noChangeArrowheads="1" noChangeShapeType="1" noTextEdit="1"/>
                        </p:cNvSpPr>
                        <p:nvPr/>
                      </p:nvSpPr>
                      <p:spPr>
                        <a:xfrm rot="21367020">
                          <a:off x="5767827" y="2765485"/>
                          <a:ext cx="2379132" cy="783933"/>
                        </a:xfrm>
                        <a:prstGeom prst="rect">
                          <a:avLst/>
                        </a:prstGeom>
                        <a:blipFill>
                          <a:blip r:embed="rId5"/>
                          <a:stretch>
                            <a:fillRect/>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8A3F2ECD-1374-5998-77E2-79AB838BC89A}"/>
                      </a:ext>
                    </a:extLst>
                  </p:cNvPr>
                  <p:cNvGrpSpPr/>
                  <p:nvPr/>
                </p:nvGrpSpPr>
                <p:grpSpPr>
                  <a:xfrm>
                    <a:off x="2819011" y="892019"/>
                    <a:ext cx="5625742" cy="880594"/>
                    <a:chOff x="2912749" y="2986540"/>
                    <a:chExt cx="5625742" cy="880594"/>
                  </a:xfrm>
                </p:grpSpPr>
                <p:cxnSp>
                  <p:nvCxnSpPr>
                    <p:cNvPr id="42" name="Straight Connector 41">
                      <a:extLst>
                        <a:ext uri="{FF2B5EF4-FFF2-40B4-BE49-F238E27FC236}">
                          <a16:creationId xmlns:a16="http://schemas.microsoft.com/office/drawing/2014/main" id="{F4B7E2CD-49AC-90EF-8EAE-7CC84200F9AC}"/>
                        </a:ext>
                      </a:extLst>
                    </p:cNvPr>
                    <p:cNvCxnSpPr>
                      <a:cxnSpLocks/>
                    </p:cNvCxnSpPr>
                    <p:nvPr/>
                  </p:nvCxnSpPr>
                  <p:spPr>
                    <a:xfrm flipH="1">
                      <a:off x="2912749" y="3630393"/>
                      <a:ext cx="5625742" cy="236741"/>
                    </a:xfrm>
                    <a:prstGeom prst="line">
                      <a:avLst/>
                    </a:prstGeom>
                    <a:ln w="38100">
                      <a:no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8B4E8D-486A-0C1F-8F4C-6A2F4DE88DEE}"/>
                            </a:ext>
                          </a:extLst>
                        </p:cNvPr>
                        <p:cNvSpPr txBox="1"/>
                        <p:nvPr/>
                      </p:nvSpPr>
                      <p:spPr>
                        <a:xfrm rot="21439931">
                          <a:off x="5823248" y="2986540"/>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=33.6</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3" name="TextBox 42">
                          <a:extLst>
                            <a:ext uri="{FF2B5EF4-FFF2-40B4-BE49-F238E27FC236}">
                              <a16:creationId xmlns:a16="http://schemas.microsoft.com/office/drawing/2014/main" id="{208B4E8D-486A-0C1F-8F4C-6A2F4DE88DEE}"/>
                            </a:ext>
                          </a:extLst>
                        </p:cNvPr>
                        <p:cNvSpPr txBox="1">
                          <a:spLocks noRot="1" noChangeAspect="1" noMove="1" noResize="1" noEditPoints="1" noAdjustHandles="1" noChangeArrowheads="1" noChangeShapeType="1" noTextEdit="1"/>
                        </p:cNvSpPr>
                        <p:nvPr/>
                      </p:nvSpPr>
                      <p:spPr>
                        <a:xfrm rot="21439931">
                          <a:off x="5823248" y="2986540"/>
                          <a:ext cx="2379132" cy="783933"/>
                        </a:xfrm>
                        <a:prstGeom prst="rect">
                          <a:avLst/>
                        </a:prstGeom>
                        <a:blipFill>
                          <a:blip r:embed="rId6"/>
                          <a:stretch>
                            <a:fillRect b="-1299"/>
                          </a:stretch>
                        </a:blipFill>
                      </p:spPr>
                      <p:txBody>
                        <a:bodyPr/>
                        <a:lstStyle/>
                        <a:p>
                          <a:r>
                            <a:rPr lang="en-US">
                              <a:noFill/>
                            </a:rPr>
                            <a:t> </a:t>
                          </a:r>
                        </a:p>
                      </p:txBody>
                    </p:sp>
                  </mc:Fallback>
                </mc:AlternateContent>
              </p:grpSp>
            </p:grpSp>
            <p:cxnSp>
              <p:nvCxnSpPr>
                <p:cNvPr id="16" name="Straight Connector 15">
                  <a:extLst>
                    <a:ext uri="{FF2B5EF4-FFF2-40B4-BE49-F238E27FC236}">
                      <a16:creationId xmlns:a16="http://schemas.microsoft.com/office/drawing/2014/main" id="{A14FDD74-A590-99DD-8008-6A78C55F3D08}"/>
                    </a:ext>
                  </a:extLst>
                </p:cNvPr>
                <p:cNvCxnSpPr>
                  <a:cxnSpLocks/>
                </p:cNvCxnSpPr>
                <p:nvPr/>
              </p:nvCxnSpPr>
              <p:spPr>
                <a:xfrm flipH="1">
                  <a:off x="1068517" y="1232922"/>
                  <a:ext cx="6479156" cy="2751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98692C1-6A4A-D7F3-26BE-9FD3A26A7B95}"/>
                  </a:ext>
                </a:extLst>
              </p:cNvPr>
              <p:cNvSpPr txBox="1"/>
              <p:nvPr/>
            </p:nvSpPr>
            <p:spPr>
              <a:xfrm>
                <a:off x="1714807" y="5115599"/>
                <a:ext cx="1182902" cy="461665"/>
              </a:xfrm>
              <a:prstGeom prst="rect">
                <a:avLst/>
              </a:prstGeom>
              <a:noFill/>
            </p:spPr>
            <p:txBody>
              <a:bodyPr wrap="square" rtlCol="0">
                <a:spAutoFit/>
              </a:bodyPr>
              <a:lstStyle/>
              <a:p>
                <a:r>
                  <a:rPr lang="en-US" sz="2400" dirty="0">
                    <a:solidFill>
                      <a:schemeClr val="accent1"/>
                    </a:solidFill>
                  </a:rPr>
                  <a:t>273 K</a:t>
                </a:r>
              </a:p>
            </p:txBody>
          </p:sp>
        </p:grpSp>
        <p:cxnSp>
          <p:nvCxnSpPr>
            <p:cNvPr id="6" name="Straight Arrow Connector 5">
              <a:extLst>
                <a:ext uri="{FF2B5EF4-FFF2-40B4-BE49-F238E27FC236}">
                  <a16:creationId xmlns:a16="http://schemas.microsoft.com/office/drawing/2014/main" id="{F4EC953C-9991-0893-0FF3-4F8DA70489C8}"/>
                </a:ext>
              </a:extLst>
            </p:cNvPr>
            <p:cNvCxnSpPr>
              <a:cxnSpLocks/>
            </p:cNvCxnSpPr>
            <p:nvPr/>
          </p:nvCxnSpPr>
          <p:spPr>
            <a:xfrm flipV="1">
              <a:off x="7176738" y="1176590"/>
              <a:ext cx="0" cy="721525"/>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650305-6A79-947E-BE55-94167D355AF6}"/>
                  </a:ext>
                </a:extLst>
              </p:cNvPr>
              <p:cNvSpPr txBox="1"/>
              <p:nvPr/>
            </p:nvSpPr>
            <p:spPr>
              <a:xfrm>
                <a:off x="261258" y="5516161"/>
                <a:ext cx="11241577" cy="490199"/>
              </a:xfrm>
              <a:prstGeom prst="rect">
                <a:avLst/>
              </a:prstGeom>
              <a:noFill/>
              <a:ln>
                <a:solidFill>
                  <a:schemeClr val="tx1"/>
                </a:solidFill>
              </a:ln>
            </p:spPr>
            <p:txBody>
              <a:bodyPr wrap="square" rtlCol="0">
                <a:spAutoFit/>
              </a:bodyPr>
              <a:lstStyle/>
              <a:p>
                <a:r>
                  <a:rPr lang="en-US" sz="2400" dirty="0"/>
                  <a:t>For </a:t>
                </a:r>
                <a14:m>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Sub>
                  </m:oMath>
                </a14:m>
                <a:r>
                  <a:rPr lang="en-US" sz="2400" dirty="0">
                    <a:ea typeface="Cambria Math" panose="02040503050406030204" pitchFamily="18" charset="0"/>
                  </a:rPr>
                  <a:t>, when the temperature gets high enough, we can figure </a:t>
                </a:r>
                <a14:m>
                  <m:oMath xmlns:m="http://schemas.openxmlformats.org/officeDocument/2006/math">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𝑣𝑎𝑝</m:t>
                        </m:r>
                      </m:sub>
                    </m:sSub>
                    <m:r>
                      <a:rPr lang="en-US" sz="2400" b="0" i="1" smtClean="0">
                        <a:latin typeface="Cambria Math" panose="02040503050406030204" pitchFamily="18" charset="0"/>
                      </a:rPr>
                      <m:t>→0</m:t>
                    </m:r>
                  </m:oMath>
                </a14:m>
                <a:r>
                  <a:rPr lang="en-US" sz="2400" dirty="0"/>
                  <a:t>, right?</a:t>
                </a:r>
              </a:p>
            </p:txBody>
          </p:sp>
        </mc:Choice>
        <mc:Fallback xmlns="">
          <p:sp>
            <p:nvSpPr>
              <p:cNvPr id="7" name="TextBox 6">
                <a:extLst>
                  <a:ext uri="{FF2B5EF4-FFF2-40B4-BE49-F238E27FC236}">
                    <a16:creationId xmlns:a16="http://schemas.microsoft.com/office/drawing/2014/main" id="{B9650305-6A79-947E-BE55-94167D355AF6}"/>
                  </a:ext>
                </a:extLst>
              </p:cNvPr>
              <p:cNvSpPr txBox="1">
                <a:spLocks noRot="1" noChangeAspect="1" noMove="1" noResize="1" noEditPoints="1" noAdjustHandles="1" noChangeArrowheads="1" noChangeShapeType="1" noTextEdit="1"/>
              </p:cNvSpPr>
              <p:nvPr/>
            </p:nvSpPr>
            <p:spPr>
              <a:xfrm>
                <a:off x="261258" y="5516161"/>
                <a:ext cx="11241577" cy="490199"/>
              </a:xfrm>
              <a:prstGeom prst="rect">
                <a:avLst/>
              </a:prstGeom>
              <a:blipFill>
                <a:blip r:embed="rId7"/>
                <a:stretch>
                  <a:fillRect l="-902" t="-4878" b="-19512"/>
                </a:stretch>
              </a:blipFill>
              <a:ln>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3762D46-84C0-F368-A56D-E06CB100418F}"/>
              </a:ext>
            </a:extLst>
          </p:cNvPr>
          <p:cNvCxnSpPr>
            <a:cxnSpLocks/>
          </p:cNvCxnSpPr>
          <p:nvPr/>
        </p:nvCxnSpPr>
        <p:spPr>
          <a:xfrm flipV="1">
            <a:off x="6884539" y="1323107"/>
            <a:ext cx="0" cy="882174"/>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50BA90-61F4-9758-C722-6B164880EF30}"/>
              </a:ext>
            </a:extLst>
          </p:cNvPr>
          <p:cNvCxnSpPr>
            <a:cxnSpLocks/>
          </p:cNvCxnSpPr>
          <p:nvPr/>
        </p:nvCxnSpPr>
        <p:spPr>
          <a:xfrm flipV="1">
            <a:off x="8018429" y="1269968"/>
            <a:ext cx="0" cy="571358"/>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233FA8-8478-A98C-8656-FBE5B6CAF41B}"/>
              </a:ext>
            </a:extLst>
          </p:cNvPr>
          <p:cNvCxnSpPr>
            <a:cxnSpLocks/>
          </p:cNvCxnSpPr>
          <p:nvPr/>
        </p:nvCxnSpPr>
        <p:spPr>
          <a:xfrm flipV="1">
            <a:off x="2416544" y="1465521"/>
            <a:ext cx="889" cy="20200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78B2629-BF51-F9C0-BB2F-474A2430B870}"/>
                  </a:ext>
                </a:extLst>
              </p:cNvPr>
              <p:cNvSpPr txBox="1"/>
              <p:nvPr/>
            </p:nvSpPr>
            <p:spPr>
              <a:xfrm>
                <a:off x="2173799" y="894491"/>
                <a:ext cx="906227" cy="453225"/>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Sub>
                    </m:oMath>
                  </m:oMathPara>
                </a14:m>
                <a:endParaRPr lang="en-US" sz="2400" dirty="0"/>
              </a:p>
            </p:txBody>
          </p:sp>
        </mc:Choice>
        <mc:Fallback xmlns="">
          <p:sp>
            <p:nvSpPr>
              <p:cNvPr id="23" name="TextBox 22">
                <a:extLst>
                  <a:ext uri="{FF2B5EF4-FFF2-40B4-BE49-F238E27FC236}">
                    <a16:creationId xmlns:a16="http://schemas.microsoft.com/office/drawing/2014/main" id="{A78B2629-BF51-F9C0-BB2F-474A2430B870}"/>
                  </a:ext>
                </a:extLst>
              </p:cNvPr>
              <p:cNvSpPr txBox="1">
                <a:spLocks noRot="1" noChangeAspect="1" noMove="1" noResize="1" noEditPoints="1" noAdjustHandles="1" noChangeArrowheads="1" noChangeShapeType="1" noTextEdit="1"/>
              </p:cNvSpPr>
              <p:nvPr/>
            </p:nvSpPr>
            <p:spPr>
              <a:xfrm>
                <a:off x="2173799" y="894491"/>
                <a:ext cx="906227" cy="453225"/>
              </a:xfrm>
              <a:prstGeom prst="rect">
                <a:avLst/>
              </a:prstGeom>
              <a:blipFill>
                <a:blip r:embed="rId8"/>
                <a:stretch>
                  <a:fillRect l="-1370" r="-5479" b="-13514"/>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58200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0B4CF6-7931-3F48-A659-33251518FCC0}"/>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Some interesting behaviors in the approach to the critical temperature</a:t>
            </a:r>
            <a:endParaRPr lang="en-US" sz="2400" b="1" dirty="0"/>
          </a:p>
        </p:txBody>
      </p:sp>
      <p:grpSp>
        <p:nvGrpSpPr>
          <p:cNvPr id="32" name="Group 31">
            <a:extLst>
              <a:ext uri="{FF2B5EF4-FFF2-40B4-BE49-F238E27FC236}">
                <a16:creationId xmlns:a16="http://schemas.microsoft.com/office/drawing/2014/main" id="{EFC5F5AD-1761-97E6-6FB0-3F50A7CBCB72}"/>
              </a:ext>
            </a:extLst>
          </p:cNvPr>
          <p:cNvGrpSpPr>
            <a:grpSpLocks noChangeAspect="1"/>
          </p:cNvGrpSpPr>
          <p:nvPr/>
        </p:nvGrpSpPr>
        <p:grpSpPr>
          <a:xfrm>
            <a:off x="120132" y="614934"/>
            <a:ext cx="4774107" cy="4022482"/>
            <a:chOff x="742012" y="714628"/>
            <a:chExt cx="5144125" cy="4747100"/>
          </a:xfrm>
        </p:grpSpPr>
        <p:grpSp>
          <p:nvGrpSpPr>
            <p:cNvPr id="3" name="Group 2">
              <a:extLst>
                <a:ext uri="{FF2B5EF4-FFF2-40B4-BE49-F238E27FC236}">
                  <a16:creationId xmlns:a16="http://schemas.microsoft.com/office/drawing/2014/main" id="{9E86FBEE-3245-BC4D-9711-05C9348E5C10}"/>
                </a:ext>
              </a:extLst>
            </p:cNvPr>
            <p:cNvGrpSpPr/>
            <p:nvPr/>
          </p:nvGrpSpPr>
          <p:grpSpPr>
            <a:xfrm>
              <a:off x="742012" y="714628"/>
              <a:ext cx="5144125" cy="4747100"/>
              <a:chOff x="5857250" y="682150"/>
              <a:chExt cx="5915025" cy="5228262"/>
            </a:xfrm>
          </p:grpSpPr>
          <p:pic>
            <p:nvPicPr>
              <p:cNvPr id="1026" name="Picture 2" descr="Image result for enthalpy of vaporization of water">
                <a:extLst>
                  <a:ext uri="{FF2B5EF4-FFF2-40B4-BE49-F238E27FC236}">
                    <a16:creationId xmlns:a16="http://schemas.microsoft.com/office/drawing/2014/main" id="{E4DFD621-AAC8-7145-898D-BD7A66E53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250" y="682150"/>
                <a:ext cx="5915025" cy="522826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4375B84-4D30-2845-B159-4CF30FBC8021}"/>
                  </a:ext>
                </a:extLst>
              </p:cNvPr>
              <p:cNvSpPr/>
              <p:nvPr/>
            </p:nvSpPr>
            <p:spPr>
              <a:xfrm>
                <a:off x="7272337" y="1358785"/>
                <a:ext cx="357188" cy="332395"/>
              </a:xfrm>
              <a:prstGeom prst="ellipse">
                <a:avLst/>
              </a:prstGeom>
              <a:solidFill>
                <a:schemeClr val="bg1">
                  <a:lumMod val="5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7ADC339-5814-544A-81BC-99B6D8C98CCB}"/>
                  </a:ext>
                </a:extLst>
              </p:cNvPr>
              <p:cNvSpPr/>
              <p:nvPr/>
            </p:nvSpPr>
            <p:spPr>
              <a:xfrm>
                <a:off x="8039104" y="1625488"/>
                <a:ext cx="357188" cy="3323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5EB8103A-04A2-5A46-B073-55D0E083F36A}"/>
                </a:ext>
              </a:extLst>
            </p:cNvPr>
            <p:cNvSpPr/>
            <p:nvPr/>
          </p:nvSpPr>
          <p:spPr>
            <a:xfrm>
              <a:off x="5292219" y="4753799"/>
              <a:ext cx="310636" cy="301804"/>
            </a:xfrm>
            <a:prstGeom prst="ellipse">
              <a:avLst/>
            </a:prstGeom>
            <a:solidFill>
              <a:schemeClr val="accent2">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pic>
        <p:nvPicPr>
          <p:cNvPr id="16" name="Picture 15">
            <a:extLst>
              <a:ext uri="{FF2B5EF4-FFF2-40B4-BE49-F238E27FC236}">
                <a16:creationId xmlns:a16="http://schemas.microsoft.com/office/drawing/2014/main" id="{54DD1E8D-0CCF-1F77-C39D-8ED7395D6586}"/>
              </a:ext>
            </a:extLst>
          </p:cNvPr>
          <p:cNvPicPr>
            <a:picLocks noChangeAspect="1"/>
          </p:cNvPicPr>
          <p:nvPr/>
        </p:nvPicPr>
        <p:blipFill>
          <a:blip r:embed="rId3"/>
          <a:stretch>
            <a:fillRect/>
          </a:stretch>
        </p:blipFill>
        <p:spPr>
          <a:xfrm>
            <a:off x="5285653" y="4637416"/>
            <a:ext cx="4500804" cy="2135975"/>
          </a:xfrm>
          <a:prstGeom prst="rect">
            <a:avLst/>
          </a:prstGeom>
          <a:ln>
            <a:solidFill>
              <a:schemeClr val="tx1"/>
            </a:solidFill>
          </a:ln>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49B87CD-8B3A-AC74-590D-6E8FFC4DA8F2}"/>
                  </a:ext>
                </a:extLst>
              </p:cNvPr>
              <p:cNvSpPr txBox="1"/>
              <p:nvPr/>
            </p:nvSpPr>
            <p:spPr>
              <a:xfrm>
                <a:off x="4918593" y="1056481"/>
                <a:ext cx="6977990" cy="2743828"/>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way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𝒗𝒂𝒑</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oMath>
                </a14:m>
                <a:r>
                  <a:rPr lang="en-US" sz="2400" dirty="0"/>
                  <a:t> for all these substances is not linear with temperature – meaning, somebody’s heat capacity is seriously not constant.</a:t>
                </a:r>
              </a:p>
              <a:p>
                <a:pPr marL="342900" indent="-342900">
                  <a:buFont typeface="Arial" panose="020B0604020202020204" pitchFamily="34" charset="0"/>
                  <a:buChar char="•"/>
                </a:pPr>
                <a:r>
                  <a:rPr lang="en-US" sz="2400" dirty="0"/>
                  <a:t>There’s a connection between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𝒗𝒂𝒑</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oMath>
                </a14:m>
                <a:r>
                  <a:rPr lang="en-US" sz="2400" dirty="0"/>
                  <a:t> and the </a:t>
                </a:r>
                <a:r>
                  <a:rPr lang="en-US" sz="2400" b="1" dirty="0"/>
                  <a:t>critical temperature </a:t>
                </a:r>
                <a:r>
                  <a:rPr lang="en-US" sz="2400" dirty="0"/>
                  <a:t>(which, if you remember, is the temperature at which it’s not possible to distinguish liquid from vapor).</a:t>
                </a:r>
              </a:p>
            </p:txBody>
          </p:sp>
        </mc:Choice>
        <mc:Fallback xmlns="">
          <p:sp>
            <p:nvSpPr>
              <p:cNvPr id="37" name="TextBox 36">
                <a:extLst>
                  <a:ext uri="{FF2B5EF4-FFF2-40B4-BE49-F238E27FC236}">
                    <a16:creationId xmlns:a16="http://schemas.microsoft.com/office/drawing/2014/main" id="{C49B87CD-8B3A-AC74-590D-6E8FFC4DA8F2}"/>
                  </a:ext>
                </a:extLst>
              </p:cNvPr>
              <p:cNvSpPr txBox="1">
                <a:spLocks noRot="1" noChangeAspect="1" noMove="1" noResize="1" noEditPoints="1" noAdjustHandles="1" noChangeArrowheads="1" noChangeShapeType="1" noTextEdit="1"/>
              </p:cNvSpPr>
              <p:nvPr/>
            </p:nvSpPr>
            <p:spPr>
              <a:xfrm>
                <a:off x="4918593" y="1056481"/>
                <a:ext cx="6977990" cy="2743828"/>
              </a:xfrm>
              <a:prstGeom prst="rect">
                <a:avLst/>
              </a:prstGeom>
              <a:blipFill>
                <a:blip r:embed="rId4"/>
                <a:stretch>
                  <a:fillRect l="-1273" t="-1382" r="-1818" b="-3687"/>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DC00FE6-F784-B598-B993-4123E62635DC}"/>
              </a:ext>
            </a:extLst>
          </p:cNvPr>
          <p:cNvSpPr txBox="1"/>
          <p:nvPr/>
        </p:nvSpPr>
        <p:spPr>
          <a:xfrm>
            <a:off x="1872104" y="4920573"/>
            <a:ext cx="3413549" cy="1569660"/>
          </a:xfrm>
          <a:prstGeom prst="rect">
            <a:avLst/>
          </a:prstGeom>
          <a:noFill/>
        </p:spPr>
        <p:txBody>
          <a:bodyPr wrap="square" rtlCol="0">
            <a:spAutoFit/>
          </a:bodyPr>
          <a:lstStyle/>
          <a:p>
            <a:r>
              <a:rPr lang="en-US" sz="2400" dirty="0"/>
              <a:t>=&gt; This is a matter of ongoing research, both theoretical and experimental </a:t>
            </a:r>
          </a:p>
        </p:txBody>
      </p:sp>
    </p:spTree>
    <p:extLst>
      <p:ext uri="{BB962C8B-B14F-4D97-AF65-F5344CB8AC3E}">
        <p14:creationId xmlns:p14="http://schemas.microsoft.com/office/powerpoint/2010/main" val="416492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355BF2-0005-1F8A-08D2-BE952E6D86B8}"/>
                  </a:ext>
                </a:extLst>
              </p:cNvPr>
              <p:cNvSpPr txBox="1"/>
              <p:nvPr/>
            </p:nvSpPr>
            <p:spPr>
              <a:xfrm>
                <a:off x="380476" y="4534424"/>
                <a:ext cx="11241577" cy="1967526"/>
              </a:xfrm>
              <a:prstGeom prst="rect">
                <a:avLst/>
              </a:prstGeom>
              <a:noFill/>
            </p:spPr>
            <p:txBody>
              <a:bodyPr wrap="square" rtlCol="0">
                <a:spAutoFit/>
              </a:bodyPr>
              <a:lstStyle/>
              <a:p>
                <a:r>
                  <a:rPr lang="en-US" sz="2400" dirty="0"/>
                  <a:t>If we’re </a:t>
                </a:r>
                <a:r>
                  <a:rPr lang="en-US" sz="2400" b="1" dirty="0"/>
                  <a:t>below</a:t>
                </a:r>
                <a:r>
                  <a:rPr lang="en-US" sz="2400" dirty="0"/>
                  <a:t> the inversion temperature,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𝜇</m:t>
                        </m:r>
                      </m:e>
                      <m:sub>
                        <m:r>
                          <a:rPr lang="en-US" sz="2400" b="0" i="1" smtClean="0">
                            <a:solidFill>
                              <a:schemeClr val="tx1"/>
                            </a:solidFill>
                            <a:latin typeface="Cambria Math" panose="02040503050406030204" pitchFamily="18" charset="0"/>
                            <a:ea typeface="Cambria Math" panose="02040503050406030204" pitchFamily="18" charset="0"/>
                          </a:rPr>
                          <m:t>𝑇</m:t>
                        </m:r>
                      </m:sub>
                    </m:s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𝑔𝑎𝑠</m:t>
                    </m:r>
                    <m:r>
                      <a:rPr lang="en-US" sz="2400" b="0" i="1"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rPr>
                  <a:t> is going to be </a:t>
                </a:r>
                <a:r>
                  <a:rPr lang="en-US" sz="2400" b="1" dirty="0">
                    <a:solidFill>
                      <a:schemeClr val="tx1"/>
                    </a:solidFill>
                  </a:rPr>
                  <a:t>negative</a:t>
                </a:r>
                <a:r>
                  <a:rPr lang="en-US" sz="2400" dirty="0">
                    <a:solidFill>
                      <a:schemeClr val="tx1"/>
                    </a:solidFill>
                  </a:rPr>
                  <a:t>. Meanwhile,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𝜇</m:t>
                        </m:r>
                      </m:e>
                      <m:sub>
                        <m:r>
                          <a:rPr lang="en-US" sz="2400" i="1">
                            <a:solidFill>
                              <a:schemeClr val="tx1"/>
                            </a:solidFill>
                            <a:latin typeface="Cambria Math" panose="02040503050406030204" pitchFamily="18" charset="0"/>
                            <a:ea typeface="Cambria Math" panose="02040503050406030204" pitchFamily="18" charset="0"/>
                          </a:rPr>
                          <m:t>𝑇</m:t>
                        </m:r>
                      </m:sub>
                    </m:sSub>
                    <m:r>
                      <a:rPr lang="en-US" sz="2400" i="1">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𝑙𝑖𝑞</m:t>
                    </m:r>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rPr>
                  <a:t> is </a:t>
                </a:r>
                <a:r>
                  <a:rPr lang="en-US" sz="2400" b="1" dirty="0">
                    <a:solidFill>
                      <a:schemeClr val="tx1"/>
                    </a:solidFill>
                  </a:rPr>
                  <a:t>positive</a:t>
                </a:r>
                <a:r>
                  <a:rPr lang="en-US" sz="2400" dirty="0">
                    <a:solidFill>
                      <a:schemeClr val="tx1"/>
                    </a:solidFill>
                  </a:rPr>
                  <a:t>. So it’s a slam dunk that </a:t>
                </a:r>
                <a14:m>
                  <m:oMath xmlns:m="http://schemas.openxmlformats.org/officeDocument/2006/math">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𝑣𝑎𝑝</m:t>
                        </m:r>
                      </m:sub>
                    </m:sSub>
                  </m:oMath>
                </a14:m>
                <a:r>
                  <a:rPr lang="en-US" sz="2400" dirty="0">
                    <a:solidFill>
                      <a:schemeClr val="tx1"/>
                    </a:solidFill>
                  </a:rPr>
                  <a:t> is smaller at higher pressures.</a:t>
                </a:r>
              </a:p>
              <a:p>
                <a:endParaRPr lang="en-US" sz="2400" dirty="0"/>
              </a:p>
              <a:p>
                <a:r>
                  <a:rPr lang="en-US" sz="2400" dirty="0"/>
                  <a:t>For most gases (water vapor, N</a:t>
                </a:r>
                <a:r>
                  <a:rPr lang="en-US" sz="2400" baseline="-25000" dirty="0"/>
                  <a:t>2</a:t>
                </a:r>
                <a:r>
                  <a:rPr lang="en-US" sz="2400" dirty="0"/>
                  <a:t>, O</a:t>
                </a:r>
                <a:r>
                  <a:rPr lang="en-US" sz="2400" baseline="-25000" dirty="0"/>
                  <a:t>2</a:t>
                </a:r>
                <a:r>
                  <a:rPr lang="en-US" sz="2400" dirty="0"/>
                  <a:t>, …) the inversion temperature is so high that room temperature is definitely below it.</a:t>
                </a:r>
              </a:p>
            </p:txBody>
          </p:sp>
        </mc:Choice>
        <mc:Fallback xmlns="">
          <p:sp>
            <p:nvSpPr>
              <p:cNvPr id="3" name="TextBox 2">
                <a:extLst>
                  <a:ext uri="{FF2B5EF4-FFF2-40B4-BE49-F238E27FC236}">
                    <a16:creationId xmlns:a16="http://schemas.microsoft.com/office/drawing/2014/main" id="{76355BF2-0005-1F8A-08D2-BE952E6D86B8}"/>
                  </a:ext>
                </a:extLst>
              </p:cNvPr>
              <p:cNvSpPr txBox="1">
                <a:spLocks noRot="1" noChangeAspect="1" noMove="1" noResize="1" noEditPoints="1" noAdjustHandles="1" noChangeArrowheads="1" noChangeShapeType="1" noTextEdit="1"/>
              </p:cNvSpPr>
              <p:nvPr/>
            </p:nvSpPr>
            <p:spPr>
              <a:xfrm>
                <a:off x="380476" y="4534424"/>
                <a:ext cx="11241577" cy="1967526"/>
              </a:xfrm>
              <a:prstGeom prst="rect">
                <a:avLst/>
              </a:prstGeom>
              <a:blipFill>
                <a:blip r:embed="rId3"/>
                <a:stretch>
                  <a:fillRect l="-789" t="-1923" b="-576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9FA2904-43A5-BBD0-B1B8-9A332A0FDF1B}"/>
              </a:ext>
            </a:extLst>
          </p:cNvPr>
          <p:cNvGrpSpPr/>
          <p:nvPr/>
        </p:nvGrpSpPr>
        <p:grpSpPr>
          <a:xfrm>
            <a:off x="8261409" y="1281094"/>
            <a:ext cx="3807370" cy="3230768"/>
            <a:chOff x="8261409" y="1281094"/>
            <a:chExt cx="3807370" cy="3230768"/>
          </a:xfrm>
        </p:grpSpPr>
        <p:grpSp>
          <p:nvGrpSpPr>
            <p:cNvPr id="5" name="Group 4">
              <a:extLst>
                <a:ext uri="{FF2B5EF4-FFF2-40B4-BE49-F238E27FC236}">
                  <a16:creationId xmlns:a16="http://schemas.microsoft.com/office/drawing/2014/main" id="{4B5F64DD-36E8-2AB0-1E58-3D748866AAC2}"/>
                </a:ext>
              </a:extLst>
            </p:cNvPr>
            <p:cNvGrpSpPr/>
            <p:nvPr/>
          </p:nvGrpSpPr>
          <p:grpSpPr>
            <a:xfrm>
              <a:off x="8274193" y="1281094"/>
              <a:ext cx="3794586" cy="3230768"/>
              <a:chOff x="8274193" y="1281094"/>
              <a:chExt cx="3794586" cy="3230768"/>
            </a:xfrm>
          </p:grpSpPr>
          <p:pic>
            <p:nvPicPr>
              <p:cNvPr id="8" name="Picture 7">
                <a:extLst>
                  <a:ext uri="{FF2B5EF4-FFF2-40B4-BE49-F238E27FC236}">
                    <a16:creationId xmlns:a16="http://schemas.microsoft.com/office/drawing/2014/main" id="{599408B4-5276-C9A8-74C8-9D53C0F129DC}"/>
                  </a:ext>
                </a:extLst>
              </p:cNvPr>
              <p:cNvPicPr>
                <a:picLocks noChangeAspect="1"/>
              </p:cNvPicPr>
              <p:nvPr/>
            </p:nvPicPr>
            <p:blipFill>
              <a:blip r:embed="rId4"/>
              <a:stretch>
                <a:fillRect/>
              </a:stretch>
            </p:blipFill>
            <p:spPr>
              <a:xfrm>
                <a:off x="8274193" y="1281094"/>
                <a:ext cx="3794586" cy="3230768"/>
              </a:xfrm>
              <a:prstGeom prst="rect">
                <a:avLst/>
              </a:prstGeom>
            </p:spPr>
          </p:pic>
          <p:cxnSp>
            <p:nvCxnSpPr>
              <p:cNvPr id="9" name="Straight Arrow Connector 8">
                <a:extLst>
                  <a:ext uri="{FF2B5EF4-FFF2-40B4-BE49-F238E27FC236}">
                    <a16:creationId xmlns:a16="http://schemas.microsoft.com/office/drawing/2014/main" id="{9282191D-9D5B-6493-86DA-67D64C2FB703}"/>
                  </a:ext>
                </a:extLst>
              </p:cNvPr>
              <p:cNvCxnSpPr>
                <a:cxnSpLocks/>
              </p:cNvCxnSpPr>
              <p:nvPr/>
            </p:nvCxnSpPr>
            <p:spPr>
              <a:xfrm flipV="1">
                <a:off x="8519711" y="3262489"/>
                <a:ext cx="443666" cy="707606"/>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D4F9D69-4FA5-A31B-9026-4B99CF3466D2}"/>
                </a:ext>
              </a:extLst>
            </p:cNvPr>
            <p:cNvSpPr txBox="1"/>
            <p:nvPr/>
          </p:nvSpPr>
          <p:spPr>
            <a:xfrm>
              <a:off x="8261409" y="3894063"/>
              <a:ext cx="445770"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1015DB1-914C-B97E-0C26-2FA7485D0D38}"/>
                </a:ext>
              </a:extLst>
            </p:cNvPr>
            <p:cNvSpPr txBox="1"/>
            <p:nvPr/>
          </p:nvSpPr>
          <p:spPr>
            <a:xfrm>
              <a:off x="8740492" y="2969189"/>
              <a:ext cx="445770" cy="369332"/>
            </a:xfrm>
            <a:prstGeom prst="rect">
              <a:avLst/>
            </a:prstGeom>
            <a:noFill/>
          </p:spPr>
          <p:txBody>
            <a:bodyPr wrap="square" rtlCol="0">
              <a:spAutoFit/>
            </a:bodyPr>
            <a:lstStyle/>
            <a:p>
              <a:r>
                <a:rPr lang="en-US" dirty="0"/>
                <a:t>B</a:t>
              </a:r>
            </a:p>
          </p:txBody>
        </p:sp>
      </p:grpSp>
      <p:cxnSp>
        <p:nvCxnSpPr>
          <p:cNvPr id="10" name="Straight Arrow Connector 9">
            <a:extLst>
              <a:ext uri="{FF2B5EF4-FFF2-40B4-BE49-F238E27FC236}">
                <a16:creationId xmlns:a16="http://schemas.microsoft.com/office/drawing/2014/main" id="{8748B2F9-BC9A-C041-FC7D-47071EC5AA2E}"/>
              </a:ext>
            </a:extLst>
          </p:cNvPr>
          <p:cNvCxnSpPr>
            <a:cxnSpLocks/>
          </p:cNvCxnSpPr>
          <p:nvPr/>
        </p:nvCxnSpPr>
        <p:spPr>
          <a:xfrm>
            <a:off x="1002581" y="3861461"/>
            <a:ext cx="5718259" cy="0"/>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0FE567-FAD0-8E5C-1703-825BC5D0EB0A}"/>
              </a:ext>
            </a:extLst>
          </p:cNvPr>
          <p:cNvSpPr txBox="1"/>
          <p:nvPr/>
        </p:nvSpPr>
        <p:spPr>
          <a:xfrm>
            <a:off x="744279" y="3944812"/>
            <a:ext cx="44577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99B4992-3A27-6B7D-E42E-741F7141820F}"/>
              </a:ext>
            </a:extLst>
          </p:cNvPr>
          <p:cNvSpPr txBox="1"/>
          <p:nvPr/>
        </p:nvSpPr>
        <p:spPr>
          <a:xfrm>
            <a:off x="6640830" y="3987515"/>
            <a:ext cx="44577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16F5C9F1-0A52-5BC1-140D-216EC43D3B19}"/>
              </a:ext>
            </a:extLst>
          </p:cNvPr>
          <p:cNvSpPr txBox="1"/>
          <p:nvPr/>
        </p:nvSpPr>
        <p:spPr>
          <a:xfrm>
            <a:off x="3535428" y="3944812"/>
            <a:ext cx="1036572" cy="369332"/>
          </a:xfrm>
          <a:prstGeom prst="rect">
            <a:avLst/>
          </a:prstGeom>
          <a:noFill/>
        </p:spPr>
        <p:txBody>
          <a:bodyPr wrap="square" rtlCol="0">
            <a:spAutoFit/>
          </a:bodyPr>
          <a:lstStyle/>
          <a:p>
            <a:r>
              <a:rPr lang="en-US" dirty="0"/>
              <a:t>P --&gt;</a:t>
            </a:r>
          </a:p>
        </p:txBody>
      </p:sp>
      <p:cxnSp>
        <p:nvCxnSpPr>
          <p:cNvPr id="15" name="Straight Arrow Connector 14">
            <a:extLst>
              <a:ext uri="{FF2B5EF4-FFF2-40B4-BE49-F238E27FC236}">
                <a16:creationId xmlns:a16="http://schemas.microsoft.com/office/drawing/2014/main" id="{3A1251DF-A64A-962A-957A-DBCCBAAF0B3B}"/>
              </a:ext>
            </a:extLst>
          </p:cNvPr>
          <p:cNvCxnSpPr>
            <a:cxnSpLocks/>
          </p:cNvCxnSpPr>
          <p:nvPr/>
        </p:nvCxnSpPr>
        <p:spPr>
          <a:xfrm>
            <a:off x="922571" y="1281094"/>
            <a:ext cx="5718259" cy="765420"/>
          </a:xfrm>
          <a:prstGeom prst="straightConnector1">
            <a:avLst/>
          </a:prstGeom>
          <a:ln w="635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F1932E-47BE-33BC-310E-7F658CC18CDB}"/>
                  </a:ext>
                </a:extLst>
              </p:cNvPr>
              <p:cNvSpPr txBox="1"/>
              <p:nvPr/>
            </p:nvSpPr>
            <p:spPr>
              <a:xfrm rot="21430325">
                <a:off x="2227209" y="2374699"/>
                <a:ext cx="2861488" cy="491225"/>
              </a:xfrm>
              <a:prstGeom prst="rect">
                <a:avLst/>
              </a:prstGeom>
              <a:noFill/>
            </p:spPr>
            <p:txBody>
              <a:bodyPr wrap="square" rtlCol="0">
                <a:spAutoFit/>
              </a:bodyPr>
              <a:lstStyle/>
              <a:p>
                <a:r>
                  <a:rPr lang="en-US" dirty="0"/>
                  <a:t>Liquid, vdw says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m:t>
                        </m:r>
                      </m:num>
                      <m:den>
                        <m:r>
                          <a:rPr lang="en-US" b="0" i="1" smtClean="0">
                            <a:latin typeface="Cambria Math" panose="02040503050406030204" pitchFamily="18" charset="0"/>
                            <a:ea typeface="Cambria Math" panose="02040503050406030204" pitchFamily="18" charset="0"/>
                          </a:rPr>
                          <m:t>3</m:t>
                        </m:r>
                      </m:den>
                    </m:f>
                  </m:oMath>
                </a14:m>
                <a:r>
                  <a:rPr lang="en-US" dirty="0"/>
                  <a:t> </a:t>
                </a:r>
                <a14:m>
                  <m:oMath xmlns:m="http://schemas.openxmlformats.org/officeDocument/2006/math">
                    <m:r>
                      <a:rPr lang="en-US" i="1" dirty="0" smtClean="0">
                        <a:latin typeface="Cambria Math" panose="02040503050406030204" pitchFamily="18" charset="0"/>
                      </a:rPr>
                      <m:t>&gt;</m:t>
                    </m:r>
                    <m:r>
                      <a:rPr lang="en-US" i="1" dirty="0">
                        <a:latin typeface="Cambria Math" panose="02040503050406030204" pitchFamily="18" charset="0"/>
                      </a:rPr>
                      <m:t>0</m:t>
                    </m:r>
                  </m:oMath>
                </a14:m>
                <a:endParaRPr lang="en-US" dirty="0"/>
              </a:p>
            </p:txBody>
          </p:sp>
        </mc:Choice>
        <mc:Fallback xmlns="">
          <p:sp>
            <p:nvSpPr>
              <p:cNvPr id="19" name="TextBox 18">
                <a:extLst>
                  <a:ext uri="{FF2B5EF4-FFF2-40B4-BE49-F238E27FC236}">
                    <a16:creationId xmlns:a16="http://schemas.microsoft.com/office/drawing/2014/main" id="{02F1932E-47BE-33BC-310E-7F658CC18CDB}"/>
                  </a:ext>
                </a:extLst>
              </p:cNvPr>
              <p:cNvSpPr txBox="1">
                <a:spLocks noRot="1" noChangeAspect="1" noMove="1" noResize="1" noEditPoints="1" noAdjustHandles="1" noChangeArrowheads="1" noChangeShapeType="1" noTextEdit="1"/>
              </p:cNvSpPr>
              <p:nvPr/>
            </p:nvSpPr>
            <p:spPr>
              <a:xfrm rot="21430325">
                <a:off x="2227209" y="2374699"/>
                <a:ext cx="2861488" cy="491225"/>
              </a:xfrm>
              <a:prstGeom prst="rect">
                <a:avLst/>
              </a:prstGeom>
              <a:blipFill>
                <a:blip r:embed="rId5"/>
                <a:stretch>
                  <a:fillRect l="-1754" b="-588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F285610-64B3-8D38-F910-E50ED184D024}"/>
              </a:ext>
            </a:extLst>
          </p:cNvPr>
          <p:cNvCxnSpPr>
            <a:cxnSpLocks/>
          </p:cNvCxnSpPr>
          <p:nvPr/>
        </p:nvCxnSpPr>
        <p:spPr>
          <a:xfrm flipV="1">
            <a:off x="1002581" y="2759795"/>
            <a:ext cx="5718259" cy="20939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B3188E-A999-48A0-9980-684693223000}"/>
                  </a:ext>
                </a:extLst>
              </p:cNvPr>
              <p:cNvSpPr txBox="1"/>
              <p:nvPr/>
            </p:nvSpPr>
            <p:spPr>
              <a:xfrm rot="448155">
                <a:off x="709287" y="1179700"/>
                <a:ext cx="6685079" cy="484043"/>
              </a:xfrm>
              <a:prstGeom prst="rect">
                <a:avLst/>
              </a:prstGeom>
              <a:noFill/>
            </p:spPr>
            <p:txBody>
              <a:bodyPr wrap="square" rtlCol="0">
                <a:spAutoFit/>
              </a:bodyPr>
              <a:lstStyle/>
              <a:p>
                <a:r>
                  <a:rPr lang="en-US" dirty="0"/>
                  <a:t>Vapor, vdw says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𝑅𝑇</m:t>
                        </m:r>
                      </m:den>
                    </m:f>
                  </m:oMath>
                </a14:m>
                <a:r>
                  <a:rPr lang="en-US" dirty="0"/>
                  <a:t> </a:t>
                </a:r>
                <a14:m>
                  <m:oMath xmlns:m="http://schemas.openxmlformats.org/officeDocument/2006/math">
                    <m:r>
                      <a:rPr lang="en-US" b="0" i="1" dirty="0" smtClean="0">
                        <a:latin typeface="Cambria Math" panose="02040503050406030204" pitchFamily="18" charset="0"/>
                      </a:rPr>
                      <m:t>&lt;0</m:t>
                    </m:r>
                  </m:oMath>
                </a14:m>
                <a:r>
                  <a:rPr lang="en-US" dirty="0"/>
                  <a:t> if below the inversion temperature</a:t>
                </a:r>
              </a:p>
            </p:txBody>
          </p:sp>
        </mc:Choice>
        <mc:Fallback xmlns="">
          <p:sp>
            <p:nvSpPr>
              <p:cNvPr id="23" name="TextBox 22">
                <a:extLst>
                  <a:ext uri="{FF2B5EF4-FFF2-40B4-BE49-F238E27FC236}">
                    <a16:creationId xmlns:a16="http://schemas.microsoft.com/office/drawing/2014/main" id="{E8B3188E-A999-48A0-9980-684693223000}"/>
                  </a:ext>
                </a:extLst>
              </p:cNvPr>
              <p:cNvSpPr txBox="1">
                <a:spLocks noRot="1" noChangeAspect="1" noMove="1" noResize="1" noEditPoints="1" noAdjustHandles="1" noChangeArrowheads="1" noChangeShapeType="1" noTextEdit="1"/>
              </p:cNvSpPr>
              <p:nvPr/>
            </p:nvSpPr>
            <p:spPr>
              <a:xfrm rot="448155">
                <a:off x="709287" y="1179700"/>
                <a:ext cx="6685079" cy="484043"/>
              </a:xfrm>
              <a:prstGeom prst="rect">
                <a:avLst/>
              </a:prstGeom>
              <a:blipFill>
                <a:blip r:embed="rId6"/>
                <a:stretch>
                  <a:fillRect l="-758" b="-1852"/>
                </a:stretch>
              </a:blipFill>
            </p:spPr>
            <p:txBody>
              <a:bodyPr/>
              <a:lstStyle/>
              <a:p>
                <a:r>
                  <a:rPr lang="en-US">
                    <a:noFill/>
                  </a:rPr>
                  <a:t> </a:t>
                </a:r>
              </a:p>
            </p:txBody>
          </p:sp>
        </mc:Fallback>
      </mc:AlternateContent>
    </p:spTree>
    <p:extLst>
      <p:ext uri="{BB962C8B-B14F-4D97-AF65-F5344CB8AC3E}">
        <p14:creationId xmlns:p14="http://schemas.microsoft.com/office/powerpoint/2010/main" val="78629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355BF2-0005-1F8A-08D2-BE952E6D86B8}"/>
                  </a:ext>
                </a:extLst>
              </p:cNvPr>
              <p:cNvSpPr txBox="1"/>
              <p:nvPr/>
            </p:nvSpPr>
            <p:spPr>
              <a:xfrm>
                <a:off x="380476" y="4534424"/>
                <a:ext cx="11241577" cy="2336858"/>
              </a:xfrm>
              <a:prstGeom prst="rect">
                <a:avLst/>
              </a:prstGeom>
              <a:noFill/>
            </p:spPr>
            <p:txBody>
              <a:bodyPr wrap="square" rtlCol="0">
                <a:spAutoFit/>
              </a:bodyPr>
              <a:lstStyle/>
              <a:p>
                <a:r>
                  <a:rPr lang="en-US" sz="2400" dirty="0"/>
                  <a:t>If we’re </a:t>
                </a:r>
                <a:r>
                  <a:rPr lang="en-US" sz="2400" b="1" dirty="0"/>
                  <a:t>above</a:t>
                </a:r>
                <a:r>
                  <a:rPr lang="en-US" sz="2400" dirty="0"/>
                  <a:t> the inversion temperature,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𝜇</m:t>
                        </m:r>
                      </m:e>
                      <m:sub>
                        <m:r>
                          <a:rPr lang="en-US" sz="2400" b="0" i="1" smtClean="0">
                            <a:solidFill>
                              <a:schemeClr val="tx1"/>
                            </a:solidFill>
                            <a:latin typeface="Cambria Math" panose="02040503050406030204" pitchFamily="18" charset="0"/>
                            <a:ea typeface="Cambria Math" panose="02040503050406030204" pitchFamily="18" charset="0"/>
                          </a:rPr>
                          <m:t>𝑇</m:t>
                        </m:r>
                      </m:sub>
                    </m:s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𝑔𝑎𝑠</m:t>
                    </m:r>
                    <m:r>
                      <a:rPr lang="en-US" sz="2400" b="0" i="1"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rPr>
                  <a:t> is going to be </a:t>
                </a:r>
                <a:r>
                  <a:rPr lang="en-US" sz="2400" b="1" dirty="0">
                    <a:solidFill>
                      <a:schemeClr val="tx1"/>
                    </a:solidFill>
                  </a:rPr>
                  <a:t>positive</a:t>
                </a:r>
                <a:r>
                  <a:rPr lang="en-US" sz="2400" dirty="0">
                    <a:solidFill>
                      <a:schemeClr val="tx1"/>
                    </a:solidFill>
                  </a:rPr>
                  <a:t>. Since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𝜇</m:t>
                        </m:r>
                      </m:e>
                      <m:sub>
                        <m:r>
                          <a:rPr lang="en-US" sz="2400" i="1">
                            <a:solidFill>
                              <a:schemeClr val="tx1"/>
                            </a:solidFill>
                            <a:latin typeface="Cambria Math" panose="02040503050406030204" pitchFamily="18" charset="0"/>
                            <a:ea typeface="Cambria Math" panose="02040503050406030204" pitchFamily="18" charset="0"/>
                          </a:rPr>
                          <m:t>𝑇</m:t>
                        </m:r>
                      </m:sub>
                    </m:sSub>
                    <m:r>
                      <a:rPr lang="en-US" sz="2400" i="1">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𝑙𝑖𝑞</m:t>
                    </m:r>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rPr>
                  <a:t> is also </a:t>
                </a:r>
                <a:r>
                  <a:rPr lang="en-US" sz="2400" b="1" dirty="0">
                    <a:solidFill>
                      <a:schemeClr val="tx1"/>
                    </a:solidFill>
                  </a:rPr>
                  <a:t>positive</a:t>
                </a:r>
                <a:r>
                  <a:rPr lang="en-US" sz="2400" dirty="0">
                    <a:solidFill>
                      <a:schemeClr val="tx1"/>
                    </a:solidFill>
                  </a:rPr>
                  <a:t>, we need a calculation to predict whether </a:t>
                </a:r>
                <a14:m>
                  <m:oMath xmlns:m="http://schemas.openxmlformats.org/officeDocument/2006/math">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𝑣𝑎𝑝</m:t>
                        </m:r>
                      </m:sub>
                    </m:sSub>
                  </m:oMath>
                </a14:m>
                <a:r>
                  <a:rPr lang="en-US" sz="2400" dirty="0">
                    <a:solidFill>
                      <a:schemeClr val="tx1"/>
                    </a:solidFill>
                  </a:rPr>
                  <a:t> is smaller or bigger at higher pressures. </a:t>
                </a:r>
              </a:p>
              <a:p>
                <a:endParaRPr lang="en-US" sz="2400" dirty="0"/>
              </a:p>
              <a:p>
                <a:r>
                  <a:rPr lang="en-US" sz="2400" dirty="0"/>
                  <a:t>Helium is unusual: its inversion temperature is really low (</a:t>
                </a:r>
                <a14:m>
                  <m:oMath xmlns:m="http://schemas.openxmlformats.org/officeDocument/2006/math">
                    <m:r>
                      <a:rPr lang="en-US" sz="2400" i="1">
                        <a:latin typeface="Cambria Math" panose="02040503050406030204" pitchFamily="18" charset="0"/>
                      </a:rPr>
                      <m:t>35 </m:t>
                    </m:r>
                    <m:r>
                      <a:rPr lang="en-US" sz="2400" i="1">
                        <a:latin typeface="Cambria Math" panose="02040503050406030204" pitchFamily="18" charset="0"/>
                      </a:rPr>
                      <m:t>𝐾</m:t>
                    </m:r>
                  </m:oMath>
                </a14:m>
                <a:r>
                  <a:rPr lang="en-US" sz="2400" dirty="0"/>
                  <a:t>), so room temperature is definitely above it.</a:t>
                </a:r>
              </a:p>
            </p:txBody>
          </p:sp>
        </mc:Choice>
        <mc:Fallback xmlns="">
          <p:sp>
            <p:nvSpPr>
              <p:cNvPr id="3" name="TextBox 2">
                <a:extLst>
                  <a:ext uri="{FF2B5EF4-FFF2-40B4-BE49-F238E27FC236}">
                    <a16:creationId xmlns:a16="http://schemas.microsoft.com/office/drawing/2014/main" id="{76355BF2-0005-1F8A-08D2-BE952E6D86B8}"/>
                  </a:ext>
                </a:extLst>
              </p:cNvPr>
              <p:cNvSpPr txBox="1">
                <a:spLocks noRot="1" noChangeAspect="1" noMove="1" noResize="1" noEditPoints="1" noAdjustHandles="1" noChangeArrowheads="1" noChangeShapeType="1" noTextEdit="1"/>
              </p:cNvSpPr>
              <p:nvPr/>
            </p:nvSpPr>
            <p:spPr>
              <a:xfrm>
                <a:off x="380476" y="4534424"/>
                <a:ext cx="11241577" cy="2336858"/>
              </a:xfrm>
              <a:prstGeom prst="rect">
                <a:avLst/>
              </a:prstGeom>
              <a:blipFill>
                <a:blip r:embed="rId3"/>
                <a:stretch>
                  <a:fillRect l="-789" t="-1630" b="-543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9FA2904-43A5-BBD0-B1B8-9A332A0FDF1B}"/>
              </a:ext>
            </a:extLst>
          </p:cNvPr>
          <p:cNvGrpSpPr/>
          <p:nvPr/>
        </p:nvGrpSpPr>
        <p:grpSpPr>
          <a:xfrm>
            <a:off x="8261409" y="1281094"/>
            <a:ext cx="3807370" cy="3230768"/>
            <a:chOff x="8261409" y="1281094"/>
            <a:chExt cx="3807370" cy="3230768"/>
          </a:xfrm>
        </p:grpSpPr>
        <p:grpSp>
          <p:nvGrpSpPr>
            <p:cNvPr id="5" name="Group 4">
              <a:extLst>
                <a:ext uri="{FF2B5EF4-FFF2-40B4-BE49-F238E27FC236}">
                  <a16:creationId xmlns:a16="http://schemas.microsoft.com/office/drawing/2014/main" id="{4B5F64DD-36E8-2AB0-1E58-3D748866AAC2}"/>
                </a:ext>
              </a:extLst>
            </p:cNvPr>
            <p:cNvGrpSpPr/>
            <p:nvPr/>
          </p:nvGrpSpPr>
          <p:grpSpPr>
            <a:xfrm>
              <a:off x="8274193" y="1281094"/>
              <a:ext cx="3794586" cy="3230768"/>
              <a:chOff x="8274193" y="1281094"/>
              <a:chExt cx="3794586" cy="3230768"/>
            </a:xfrm>
          </p:grpSpPr>
          <p:pic>
            <p:nvPicPr>
              <p:cNvPr id="8" name="Picture 7">
                <a:extLst>
                  <a:ext uri="{FF2B5EF4-FFF2-40B4-BE49-F238E27FC236}">
                    <a16:creationId xmlns:a16="http://schemas.microsoft.com/office/drawing/2014/main" id="{599408B4-5276-C9A8-74C8-9D53C0F129DC}"/>
                  </a:ext>
                </a:extLst>
              </p:cNvPr>
              <p:cNvPicPr>
                <a:picLocks noChangeAspect="1"/>
              </p:cNvPicPr>
              <p:nvPr/>
            </p:nvPicPr>
            <p:blipFill>
              <a:blip r:embed="rId4"/>
              <a:stretch>
                <a:fillRect/>
              </a:stretch>
            </p:blipFill>
            <p:spPr>
              <a:xfrm>
                <a:off x="8274193" y="1281094"/>
                <a:ext cx="3794586" cy="3230768"/>
              </a:xfrm>
              <a:prstGeom prst="rect">
                <a:avLst/>
              </a:prstGeom>
            </p:spPr>
          </p:pic>
          <p:cxnSp>
            <p:nvCxnSpPr>
              <p:cNvPr id="9" name="Straight Arrow Connector 8">
                <a:extLst>
                  <a:ext uri="{FF2B5EF4-FFF2-40B4-BE49-F238E27FC236}">
                    <a16:creationId xmlns:a16="http://schemas.microsoft.com/office/drawing/2014/main" id="{9282191D-9D5B-6493-86DA-67D64C2FB703}"/>
                  </a:ext>
                </a:extLst>
              </p:cNvPr>
              <p:cNvCxnSpPr>
                <a:cxnSpLocks/>
              </p:cNvCxnSpPr>
              <p:nvPr/>
            </p:nvCxnSpPr>
            <p:spPr>
              <a:xfrm flipV="1">
                <a:off x="8519711" y="3262489"/>
                <a:ext cx="443666" cy="707606"/>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D4F9D69-4FA5-A31B-9026-4B99CF3466D2}"/>
                </a:ext>
              </a:extLst>
            </p:cNvPr>
            <p:cNvSpPr txBox="1"/>
            <p:nvPr/>
          </p:nvSpPr>
          <p:spPr>
            <a:xfrm>
              <a:off x="8261409" y="3894063"/>
              <a:ext cx="445770"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C1015DB1-914C-B97E-0C26-2FA7485D0D38}"/>
                </a:ext>
              </a:extLst>
            </p:cNvPr>
            <p:cNvSpPr txBox="1"/>
            <p:nvPr/>
          </p:nvSpPr>
          <p:spPr>
            <a:xfrm>
              <a:off x="8740492" y="2969189"/>
              <a:ext cx="445770" cy="369332"/>
            </a:xfrm>
            <a:prstGeom prst="rect">
              <a:avLst/>
            </a:prstGeom>
            <a:noFill/>
          </p:spPr>
          <p:txBody>
            <a:bodyPr wrap="square" rtlCol="0">
              <a:spAutoFit/>
            </a:bodyPr>
            <a:lstStyle/>
            <a:p>
              <a:r>
                <a:rPr lang="en-US" dirty="0"/>
                <a:t>B</a:t>
              </a:r>
            </a:p>
          </p:txBody>
        </p:sp>
      </p:grpSp>
      <p:cxnSp>
        <p:nvCxnSpPr>
          <p:cNvPr id="10" name="Straight Arrow Connector 9">
            <a:extLst>
              <a:ext uri="{FF2B5EF4-FFF2-40B4-BE49-F238E27FC236}">
                <a16:creationId xmlns:a16="http://schemas.microsoft.com/office/drawing/2014/main" id="{8748B2F9-BC9A-C041-FC7D-47071EC5AA2E}"/>
              </a:ext>
            </a:extLst>
          </p:cNvPr>
          <p:cNvCxnSpPr>
            <a:cxnSpLocks/>
          </p:cNvCxnSpPr>
          <p:nvPr/>
        </p:nvCxnSpPr>
        <p:spPr>
          <a:xfrm>
            <a:off x="1002581" y="3861461"/>
            <a:ext cx="5718259" cy="0"/>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0FE567-FAD0-8E5C-1703-825BC5D0EB0A}"/>
              </a:ext>
            </a:extLst>
          </p:cNvPr>
          <p:cNvSpPr txBox="1"/>
          <p:nvPr/>
        </p:nvSpPr>
        <p:spPr>
          <a:xfrm>
            <a:off x="744279" y="3944812"/>
            <a:ext cx="44577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99B4992-3A27-6B7D-E42E-741F7141820F}"/>
              </a:ext>
            </a:extLst>
          </p:cNvPr>
          <p:cNvSpPr txBox="1"/>
          <p:nvPr/>
        </p:nvSpPr>
        <p:spPr>
          <a:xfrm>
            <a:off x="6640830" y="3987515"/>
            <a:ext cx="44577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16F5C9F1-0A52-5BC1-140D-216EC43D3B19}"/>
              </a:ext>
            </a:extLst>
          </p:cNvPr>
          <p:cNvSpPr txBox="1"/>
          <p:nvPr/>
        </p:nvSpPr>
        <p:spPr>
          <a:xfrm>
            <a:off x="3535428" y="3944812"/>
            <a:ext cx="1036572" cy="369332"/>
          </a:xfrm>
          <a:prstGeom prst="rect">
            <a:avLst/>
          </a:prstGeom>
          <a:noFill/>
        </p:spPr>
        <p:txBody>
          <a:bodyPr wrap="square" rtlCol="0">
            <a:spAutoFit/>
          </a:bodyPr>
          <a:lstStyle/>
          <a:p>
            <a:r>
              <a:rPr lang="en-US" dirty="0"/>
              <a:t>P --&gt;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F1932E-47BE-33BC-310E-7F658CC18CDB}"/>
                  </a:ext>
                </a:extLst>
              </p:cNvPr>
              <p:cNvSpPr txBox="1"/>
              <p:nvPr/>
            </p:nvSpPr>
            <p:spPr>
              <a:xfrm rot="21430325">
                <a:off x="2227209" y="2374699"/>
                <a:ext cx="2861488" cy="491225"/>
              </a:xfrm>
              <a:prstGeom prst="rect">
                <a:avLst/>
              </a:prstGeom>
              <a:noFill/>
            </p:spPr>
            <p:txBody>
              <a:bodyPr wrap="square" rtlCol="0">
                <a:spAutoFit/>
              </a:bodyPr>
              <a:lstStyle/>
              <a:p>
                <a:r>
                  <a:rPr lang="en-US" dirty="0"/>
                  <a:t>Liquid, vdw says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m:t>
                        </m:r>
                      </m:num>
                      <m:den>
                        <m:r>
                          <a:rPr lang="en-US" b="0" i="1" smtClean="0">
                            <a:latin typeface="Cambria Math" panose="02040503050406030204" pitchFamily="18" charset="0"/>
                            <a:ea typeface="Cambria Math" panose="02040503050406030204" pitchFamily="18" charset="0"/>
                          </a:rPr>
                          <m:t>3</m:t>
                        </m:r>
                      </m:den>
                    </m:f>
                  </m:oMath>
                </a14:m>
                <a:r>
                  <a:rPr lang="en-US" dirty="0"/>
                  <a:t> </a:t>
                </a:r>
                <a14:m>
                  <m:oMath xmlns:m="http://schemas.openxmlformats.org/officeDocument/2006/math">
                    <m:r>
                      <a:rPr lang="en-US" i="1" dirty="0" smtClean="0">
                        <a:latin typeface="Cambria Math" panose="02040503050406030204" pitchFamily="18" charset="0"/>
                      </a:rPr>
                      <m:t>&gt;</m:t>
                    </m:r>
                    <m:r>
                      <a:rPr lang="en-US" i="1" dirty="0">
                        <a:latin typeface="Cambria Math" panose="02040503050406030204" pitchFamily="18" charset="0"/>
                      </a:rPr>
                      <m:t>0</m:t>
                    </m:r>
                  </m:oMath>
                </a14:m>
                <a:endParaRPr lang="en-US" dirty="0"/>
              </a:p>
            </p:txBody>
          </p:sp>
        </mc:Choice>
        <mc:Fallback xmlns="">
          <p:sp>
            <p:nvSpPr>
              <p:cNvPr id="19" name="TextBox 18">
                <a:extLst>
                  <a:ext uri="{FF2B5EF4-FFF2-40B4-BE49-F238E27FC236}">
                    <a16:creationId xmlns:a16="http://schemas.microsoft.com/office/drawing/2014/main" id="{02F1932E-47BE-33BC-310E-7F658CC18CDB}"/>
                  </a:ext>
                </a:extLst>
              </p:cNvPr>
              <p:cNvSpPr txBox="1">
                <a:spLocks noRot="1" noChangeAspect="1" noMove="1" noResize="1" noEditPoints="1" noAdjustHandles="1" noChangeArrowheads="1" noChangeShapeType="1" noTextEdit="1"/>
              </p:cNvSpPr>
              <p:nvPr/>
            </p:nvSpPr>
            <p:spPr>
              <a:xfrm rot="21430325">
                <a:off x="2227209" y="2374699"/>
                <a:ext cx="2861488" cy="491225"/>
              </a:xfrm>
              <a:prstGeom prst="rect">
                <a:avLst/>
              </a:prstGeom>
              <a:blipFill>
                <a:blip r:embed="rId5"/>
                <a:stretch>
                  <a:fillRect l="-1754" b="-588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F285610-64B3-8D38-F910-E50ED184D024}"/>
              </a:ext>
            </a:extLst>
          </p:cNvPr>
          <p:cNvCxnSpPr>
            <a:cxnSpLocks/>
          </p:cNvCxnSpPr>
          <p:nvPr/>
        </p:nvCxnSpPr>
        <p:spPr>
          <a:xfrm flipV="1">
            <a:off x="1002581" y="2759795"/>
            <a:ext cx="5718259" cy="20939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8FE5FF8-0A49-D3F8-D74A-DB5C36A7ED69}"/>
              </a:ext>
            </a:extLst>
          </p:cNvPr>
          <p:cNvGrpSpPr/>
          <p:nvPr/>
        </p:nvGrpSpPr>
        <p:grpSpPr>
          <a:xfrm rot="20447987">
            <a:off x="709287" y="1179700"/>
            <a:ext cx="6685079" cy="866814"/>
            <a:chOff x="709287" y="1179700"/>
            <a:chExt cx="6685079" cy="866814"/>
          </a:xfrm>
        </p:grpSpPr>
        <p:cxnSp>
          <p:nvCxnSpPr>
            <p:cNvPr id="15" name="Straight Arrow Connector 14">
              <a:extLst>
                <a:ext uri="{FF2B5EF4-FFF2-40B4-BE49-F238E27FC236}">
                  <a16:creationId xmlns:a16="http://schemas.microsoft.com/office/drawing/2014/main" id="{3A1251DF-A64A-962A-957A-DBCCBAAF0B3B}"/>
                </a:ext>
              </a:extLst>
            </p:cNvPr>
            <p:cNvCxnSpPr>
              <a:cxnSpLocks/>
            </p:cNvCxnSpPr>
            <p:nvPr/>
          </p:nvCxnSpPr>
          <p:spPr>
            <a:xfrm>
              <a:off x="922571" y="1281094"/>
              <a:ext cx="5718259" cy="765420"/>
            </a:xfrm>
            <a:prstGeom prst="straightConnector1">
              <a:avLst/>
            </a:prstGeom>
            <a:ln w="635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B3188E-A999-48A0-9980-684693223000}"/>
                    </a:ext>
                  </a:extLst>
                </p:cNvPr>
                <p:cNvSpPr txBox="1"/>
                <p:nvPr/>
              </p:nvSpPr>
              <p:spPr>
                <a:xfrm rot="448155">
                  <a:off x="709287" y="1179700"/>
                  <a:ext cx="6685079" cy="484043"/>
                </a:xfrm>
                <a:prstGeom prst="rect">
                  <a:avLst/>
                </a:prstGeom>
                <a:noFill/>
              </p:spPr>
              <p:txBody>
                <a:bodyPr wrap="square" rtlCol="0">
                  <a:spAutoFit/>
                </a:bodyPr>
                <a:lstStyle/>
                <a:p>
                  <a:r>
                    <a:rPr lang="en-US" dirty="0"/>
                    <a:t>Vapor, vdw says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𝑅𝑇</m:t>
                          </m:r>
                        </m:den>
                      </m:f>
                    </m:oMath>
                  </a14:m>
                  <a:r>
                    <a:rPr lang="en-US" dirty="0"/>
                    <a:t> </a:t>
                  </a:r>
                  <a14:m>
                    <m:oMath xmlns:m="http://schemas.openxmlformats.org/officeDocument/2006/math">
                      <m:r>
                        <a:rPr lang="en-US" i="1" dirty="0">
                          <a:latin typeface="Cambria Math" panose="02040503050406030204" pitchFamily="18" charset="0"/>
                        </a:rPr>
                        <m:t>&gt;</m:t>
                      </m:r>
                      <m:r>
                        <a:rPr lang="en-US" b="0" i="1" dirty="0" smtClean="0">
                          <a:latin typeface="Cambria Math" panose="02040503050406030204" pitchFamily="18" charset="0"/>
                        </a:rPr>
                        <m:t>0</m:t>
                      </m:r>
                    </m:oMath>
                  </a14:m>
                  <a:r>
                    <a:rPr lang="en-US" dirty="0"/>
                    <a:t> if above the inversion temperature</a:t>
                  </a:r>
                </a:p>
              </p:txBody>
            </p:sp>
          </mc:Choice>
          <mc:Fallback xmlns="">
            <p:sp>
              <p:nvSpPr>
                <p:cNvPr id="23" name="TextBox 22">
                  <a:extLst>
                    <a:ext uri="{FF2B5EF4-FFF2-40B4-BE49-F238E27FC236}">
                      <a16:creationId xmlns:a16="http://schemas.microsoft.com/office/drawing/2014/main" id="{E8B3188E-A999-48A0-9980-684693223000}"/>
                    </a:ext>
                  </a:extLst>
                </p:cNvPr>
                <p:cNvSpPr txBox="1">
                  <a:spLocks noRot="1" noChangeAspect="1" noMove="1" noResize="1" noEditPoints="1" noAdjustHandles="1" noChangeArrowheads="1" noChangeShapeType="1" noTextEdit="1"/>
                </p:cNvSpPr>
                <p:nvPr/>
              </p:nvSpPr>
              <p:spPr>
                <a:xfrm rot="448155">
                  <a:off x="709287" y="1179700"/>
                  <a:ext cx="6685079" cy="484043"/>
                </a:xfrm>
                <a:prstGeom prst="rect">
                  <a:avLst/>
                </a:prstGeom>
                <a:blipFill>
                  <a:blip r:embed="rId6"/>
                  <a:stretch>
                    <a:fillRect l="-763" b="-2055"/>
                  </a:stretch>
                </a:blipFill>
              </p:spPr>
              <p:txBody>
                <a:bodyPr/>
                <a:lstStyle/>
                <a:p>
                  <a:r>
                    <a:rPr lang="en-US">
                      <a:noFill/>
                    </a:rPr>
                    <a:t> </a:t>
                  </a:r>
                </a:p>
              </p:txBody>
            </p:sp>
          </mc:Fallback>
        </mc:AlternateContent>
      </p:grpSp>
    </p:spTree>
    <p:extLst>
      <p:ext uri="{BB962C8B-B14F-4D97-AF65-F5344CB8AC3E}">
        <p14:creationId xmlns:p14="http://schemas.microsoft.com/office/powerpoint/2010/main" val="248325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Defining a reference point, and </a:t>
                </a:r>
                <a14:m>
                  <m:oMath xmlns:m="http://schemas.openxmlformats.org/officeDocument/2006/math">
                    <m:r>
                      <a:rPr lang="en-US" sz="2400" b="1" i="1" smtClean="0">
                        <a:latin typeface="Cambria Math" panose="02040503050406030204" pitchFamily="18" charset="0"/>
                      </a:rPr>
                      <m:t>𝚫</m:t>
                    </m:r>
                    <m:r>
                      <a:rPr lang="en-US" sz="2400" b="1" i="1" dirty="0" smtClean="0">
                        <a:latin typeface="Cambria Math" panose="02040503050406030204" pitchFamily="18" charset="0"/>
                      </a:rPr>
                      <m:t>(</m:t>
                    </m:r>
                    <m:r>
                      <a:rPr lang="en-US" sz="2400" b="1" i="1">
                        <a:latin typeface="Cambria Math" panose="02040503050406030204" pitchFamily="18" charset="0"/>
                      </a:rPr>
                      <m:t>𝚫</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𝒓𝒙𝒏</m:t>
                        </m:r>
                      </m:sub>
                    </m:sSub>
                    <m:r>
                      <a:rPr lang="en-US" sz="2400" b="1" i="1" dirty="0" smtClean="0">
                        <a:latin typeface="Cambria Math" panose="02040503050406030204" pitchFamily="18" charset="0"/>
                      </a:rPr>
                      <m:t>)</m:t>
                    </m:r>
                  </m:oMath>
                </a14:m>
                <a:endParaRPr lang="en-US" sz="2400" b="1" dirty="0"/>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FA79F8DE-7EB8-3CEE-A6DA-904CA7CA19C1}"/>
              </a:ext>
            </a:extLst>
          </p:cNvPr>
          <p:cNvGrpSpPr/>
          <p:nvPr/>
        </p:nvGrpSpPr>
        <p:grpSpPr>
          <a:xfrm>
            <a:off x="5086350" y="629583"/>
            <a:ext cx="6879559" cy="5857361"/>
            <a:chOff x="2800350" y="629583"/>
            <a:chExt cx="6879559" cy="5857361"/>
          </a:xfrm>
        </p:grpSpPr>
        <p:grpSp>
          <p:nvGrpSpPr>
            <p:cNvPr id="34" name="Group 33">
              <a:extLst>
                <a:ext uri="{FF2B5EF4-FFF2-40B4-BE49-F238E27FC236}">
                  <a16:creationId xmlns:a16="http://schemas.microsoft.com/office/drawing/2014/main" id="{C180AB0D-FAB4-3275-5AAF-B53379EA49EE}"/>
                </a:ext>
              </a:extLst>
            </p:cNvPr>
            <p:cNvGrpSpPr/>
            <p:nvPr/>
          </p:nvGrpSpPr>
          <p:grpSpPr>
            <a:xfrm>
              <a:off x="2800350" y="629583"/>
              <a:ext cx="6879559" cy="5857361"/>
              <a:chOff x="2800350" y="629583"/>
              <a:chExt cx="6879559" cy="5857361"/>
            </a:xfrm>
          </p:grpSpPr>
          <p:pic>
            <p:nvPicPr>
              <p:cNvPr id="62" name="Picture 61">
                <a:extLst>
                  <a:ext uri="{FF2B5EF4-FFF2-40B4-BE49-F238E27FC236}">
                    <a16:creationId xmlns:a16="http://schemas.microsoft.com/office/drawing/2014/main" id="{4327E998-513E-45B7-F8F3-064C7C071CCF}"/>
                  </a:ext>
                </a:extLst>
              </p:cNvPr>
              <p:cNvPicPr>
                <a:picLocks noChangeAspect="1"/>
              </p:cNvPicPr>
              <p:nvPr/>
            </p:nvPicPr>
            <p:blipFill>
              <a:blip r:embed="rId3"/>
              <a:stretch>
                <a:fillRect/>
              </a:stretch>
            </p:blipFill>
            <p:spPr>
              <a:xfrm>
                <a:off x="2800350" y="629583"/>
                <a:ext cx="6879559" cy="5857361"/>
              </a:xfrm>
              <a:prstGeom prst="rect">
                <a:avLst/>
              </a:prstGeom>
            </p:spPr>
          </p:pic>
          <p:sp>
            <p:nvSpPr>
              <p:cNvPr id="26" name="Up Arrow 25">
                <a:extLst>
                  <a:ext uri="{FF2B5EF4-FFF2-40B4-BE49-F238E27FC236}">
                    <a16:creationId xmlns:a16="http://schemas.microsoft.com/office/drawing/2014/main" id="{6DCEDD9A-06A1-6BB8-58F6-5EC481169AD3}"/>
                  </a:ext>
                </a:extLst>
              </p:cNvPr>
              <p:cNvSpPr/>
              <p:nvPr/>
            </p:nvSpPr>
            <p:spPr>
              <a:xfrm>
                <a:off x="3634091" y="2977236"/>
                <a:ext cx="344392" cy="1818802"/>
              </a:xfrm>
              <a:prstGeom prst="upArrow">
                <a:avLst/>
              </a:prstGeom>
              <a:gradFill>
                <a:gsLst>
                  <a:gs pos="0">
                    <a:schemeClr val="bg1">
                      <a:alpha val="71000"/>
                    </a:schemeClr>
                  </a:gs>
                  <a:gs pos="100000">
                    <a:schemeClr val="bg1"/>
                  </a:gs>
                  <a:gs pos="0">
                    <a:srgbClr val="7030A0"/>
                  </a:gs>
                </a:gsLst>
                <a:lin ang="5400000" scaled="1"/>
              </a:gra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2B7B599D-15B9-9821-ACE4-6AE2F2C08CB8}"/>
                </a:ext>
              </a:extLst>
            </p:cNvPr>
            <p:cNvGrpSpPr/>
            <p:nvPr/>
          </p:nvGrpSpPr>
          <p:grpSpPr>
            <a:xfrm>
              <a:off x="3941276" y="1661160"/>
              <a:ext cx="4716298" cy="2561651"/>
              <a:chOff x="3941276" y="1661160"/>
              <a:chExt cx="4716298" cy="2561651"/>
            </a:xfrm>
          </p:grpSpPr>
          <p:sp>
            <p:nvSpPr>
              <p:cNvPr id="35" name="TextBox 34">
                <a:extLst>
                  <a:ext uri="{FF2B5EF4-FFF2-40B4-BE49-F238E27FC236}">
                    <a16:creationId xmlns:a16="http://schemas.microsoft.com/office/drawing/2014/main" id="{C9343F1C-BEAE-506B-D9EF-9749008EAE20}"/>
                  </a:ext>
                </a:extLst>
              </p:cNvPr>
              <p:cNvSpPr txBox="1"/>
              <p:nvPr/>
            </p:nvSpPr>
            <p:spPr>
              <a:xfrm>
                <a:off x="7045944" y="2380342"/>
                <a:ext cx="1611630" cy="461665"/>
              </a:xfrm>
              <a:prstGeom prst="rect">
                <a:avLst/>
              </a:prstGeom>
              <a:noFill/>
            </p:spPr>
            <p:txBody>
              <a:bodyPr wrap="square" rtlCol="0">
                <a:spAutoFit/>
              </a:bodyPr>
              <a:lstStyle/>
              <a:p>
                <a:r>
                  <a:rPr lang="en-US" sz="2400" dirty="0">
                    <a:solidFill>
                      <a:schemeClr val="bg1"/>
                    </a:solidFill>
                  </a:rPr>
                  <a:t>liquid</a:t>
                </a:r>
              </a:p>
            </p:txBody>
          </p:sp>
          <p:sp>
            <p:nvSpPr>
              <p:cNvPr id="37" name="TextBox 36">
                <a:extLst>
                  <a:ext uri="{FF2B5EF4-FFF2-40B4-BE49-F238E27FC236}">
                    <a16:creationId xmlns:a16="http://schemas.microsoft.com/office/drawing/2014/main" id="{886D614D-ADC0-A599-65CE-12A220F8384F}"/>
                  </a:ext>
                </a:extLst>
              </p:cNvPr>
              <p:cNvSpPr txBox="1"/>
              <p:nvPr/>
            </p:nvSpPr>
            <p:spPr>
              <a:xfrm>
                <a:off x="6392529" y="1661160"/>
                <a:ext cx="1611630" cy="461665"/>
              </a:xfrm>
              <a:prstGeom prst="rect">
                <a:avLst/>
              </a:prstGeom>
              <a:noFill/>
            </p:spPr>
            <p:txBody>
              <a:bodyPr wrap="square" rtlCol="0">
                <a:spAutoFit/>
              </a:bodyPr>
              <a:lstStyle/>
              <a:p>
                <a:r>
                  <a:rPr lang="en-US" sz="2400" dirty="0"/>
                  <a:t>gas</a:t>
                </a:r>
              </a:p>
            </p:txBody>
          </p:sp>
          <p:sp>
            <p:nvSpPr>
              <p:cNvPr id="39" name="TextBox 38">
                <a:extLst>
                  <a:ext uri="{FF2B5EF4-FFF2-40B4-BE49-F238E27FC236}">
                    <a16:creationId xmlns:a16="http://schemas.microsoft.com/office/drawing/2014/main" id="{2E807210-0E78-6D9F-36A4-3BE90C5A18D2}"/>
                  </a:ext>
                </a:extLst>
              </p:cNvPr>
              <p:cNvSpPr txBox="1"/>
              <p:nvPr/>
            </p:nvSpPr>
            <p:spPr>
              <a:xfrm>
                <a:off x="6240129" y="3761146"/>
                <a:ext cx="1611630" cy="461665"/>
              </a:xfrm>
              <a:prstGeom prst="rect">
                <a:avLst/>
              </a:prstGeom>
              <a:noFill/>
            </p:spPr>
            <p:txBody>
              <a:bodyPr wrap="square" rtlCol="0">
                <a:spAutoFit/>
              </a:bodyPr>
              <a:lstStyle/>
              <a:p>
                <a:r>
                  <a:rPr lang="en-US" sz="2400" dirty="0">
                    <a:solidFill>
                      <a:schemeClr val="bg1"/>
                    </a:solidFill>
                  </a:rPr>
                  <a:t>solid  </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DE36677-1E3B-CAE9-2E6C-923AF3F2C83D}"/>
                      </a:ext>
                    </a:extLst>
                  </p:cNvPr>
                  <p:cNvSpPr txBox="1"/>
                  <p:nvPr/>
                </p:nvSpPr>
                <p:spPr>
                  <a:xfrm>
                    <a:off x="3941276" y="3219992"/>
                    <a:ext cx="980158" cy="49019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up>
                              <m:r>
                                <a:rPr lang="en-US" sz="2400" b="0" i="1" smtClean="0">
                                  <a:latin typeface="Cambria Math" panose="02040503050406030204" pitchFamily="18" charset="0"/>
                                </a:rPr>
                                <m:t>𝑜</m:t>
                              </m:r>
                            </m:sup>
                          </m:sSubSup>
                        </m:oMath>
                      </m:oMathPara>
                    </a14:m>
                    <a:endParaRPr lang="en-US" sz="2400" dirty="0"/>
                  </a:p>
                </p:txBody>
              </p:sp>
            </mc:Choice>
            <mc:Fallback xmlns="">
              <p:sp>
                <p:nvSpPr>
                  <p:cNvPr id="40" name="TextBox 39">
                    <a:extLst>
                      <a:ext uri="{FF2B5EF4-FFF2-40B4-BE49-F238E27FC236}">
                        <a16:creationId xmlns:a16="http://schemas.microsoft.com/office/drawing/2014/main" id="{8DE36677-1E3B-CAE9-2E6C-923AF3F2C83D}"/>
                      </a:ext>
                    </a:extLst>
                  </p:cNvPr>
                  <p:cNvSpPr txBox="1">
                    <a:spLocks noRot="1" noChangeAspect="1" noMove="1" noResize="1" noEditPoints="1" noAdjustHandles="1" noChangeArrowheads="1" noChangeShapeType="1" noTextEdit="1"/>
                  </p:cNvSpPr>
                  <p:nvPr/>
                </p:nvSpPr>
                <p:spPr>
                  <a:xfrm>
                    <a:off x="3941276" y="3219992"/>
                    <a:ext cx="980158" cy="490199"/>
                  </a:xfrm>
                  <a:prstGeom prst="rect">
                    <a:avLst/>
                  </a:prstGeom>
                  <a:blipFill>
                    <a:blip r:embed="rId4"/>
                    <a:stretch>
                      <a:fillRect l="-1282" b="-4878"/>
                    </a:stretch>
                  </a:blipFill>
                  <a:ln w="12700">
                    <a:solidFill>
                      <a:schemeClr val="tx1"/>
                    </a:solidFill>
                  </a:ln>
                </p:spPr>
                <p:txBody>
                  <a:bodyPr/>
                  <a:lstStyle/>
                  <a:p>
                    <a:r>
                      <a:rPr lang="en-US">
                        <a:noFill/>
                      </a:rPr>
                      <a:t> </a:t>
                    </a:r>
                  </a:p>
                </p:txBody>
              </p:sp>
            </mc:Fallback>
          </mc:AlternateContent>
          <p:sp>
            <p:nvSpPr>
              <p:cNvPr id="55" name="Up Arrow 54">
                <a:extLst>
                  <a:ext uri="{FF2B5EF4-FFF2-40B4-BE49-F238E27FC236}">
                    <a16:creationId xmlns:a16="http://schemas.microsoft.com/office/drawing/2014/main" id="{132F0627-38BF-3BDC-387B-0ED84A9619A3}"/>
                  </a:ext>
                </a:extLst>
              </p:cNvPr>
              <p:cNvSpPr/>
              <p:nvPr/>
            </p:nvSpPr>
            <p:spPr>
              <a:xfrm>
                <a:off x="5976687" y="2380342"/>
                <a:ext cx="344392" cy="1204314"/>
              </a:xfrm>
              <a:prstGeom prst="upArrow">
                <a:avLst/>
              </a:prstGeom>
              <a:gradFill>
                <a:gsLst>
                  <a:gs pos="0">
                    <a:schemeClr val="bg1">
                      <a:alpha val="71000"/>
                    </a:schemeClr>
                  </a:gs>
                  <a:gs pos="100000">
                    <a:schemeClr val="bg1"/>
                  </a:gs>
                  <a:gs pos="0">
                    <a:srgbClr val="7030A0"/>
                  </a:gs>
                </a:gsLst>
                <a:lin ang="5400000" scaled="1"/>
              </a:gra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45BE42-D33C-B5BC-2056-1342E26397EC}"/>
                  </a:ext>
                </a:extLst>
              </p:cNvPr>
              <p:cNvSpPr txBox="1"/>
              <p:nvPr/>
            </p:nvSpPr>
            <p:spPr>
              <a:xfrm>
                <a:off x="111258" y="854633"/>
                <a:ext cx="5427894" cy="4893647"/>
              </a:xfrm>
              <a:prstGeom prst="rect">
                <a:avLst/>
              </a:prstGeom>
              <a:noFill/>
            </p:spPr>
            <p:txBody>
              <a:bodyPr wrap="square">
                <a:spAutoFit/>
              </a:bodyPr>
              <a:lstStyle/>
              <a:p>
                <a:r>
                  <a:rPr lang="en-US" sz="2400" dirty="0"/>
                  <a:t>We’ll designate </a:t>
                </a:r>
                <a14:m>
                  <m:oMath xmlns:m="http://schemas.openxmlformats.org/officeDocument/2006/math">
                    <m:r>
                      <a:rPr lang="en-US" sz="2400" b="1" i="1">
                        <a:latin typeface="Cambria Math" panose="02040503050406030204" pitchFamily="18" charset="0"/>
                      </a:rPr>
                      <m:t>𝚫</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𝑯</m:t>
                        </m:r>
                      </m:e>
                      <m:sub>
                        <m:r>
                          <a:rPr lang="en-US" sz="2400" b="1" i="1">
                            <a:latin typeface="Cambria Math" panose="02040503050406030204" pitchFamily="18" charset="0"/>
                          </a:rPr>
                          <m:t>𝒓𝒙𝒏</m:t>
                        </m:r>
                      </m:sub>
                      <m:sup>
                        <m:r>
                          <a:rPr lang="en-US" sz="2400" b="1" i="1">
                            <a:latin typeface="Cambria Math" panose="02040503050406030204" pitchFamily="18" charset="0"/>
                          </a:rPr>
                          <m:t>𝒐</m:t>
                        </m:r>
                      </m:sup>
                    </m:sSubSup>
                  </m:oMath>
                </a14:m>
                <a:r>
                  <a:rPr lang="en-US" sz="2400" dirty="0"/>
                  <a:t> as the value of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Δ</m:t>
                        </m:r>
                        <m:r>
                          <a:rPr lang="en-US" sz="2400" i="1">
                            <a:latin typeface="Cambria Math" panose="02040503050406030204" pitchFamily="18" charset="0"/>
                          </a:rPr>
                          <m:t>𝐻</m:t>
                        </m:r>
                      </m:e>
                      <m:sub>
                        <m:r>
                          <a:rPr lang="en-US" sz="2400" i="1">
                            <a:latin typeface="Cambria Math" panose="02040503050406030204" pitchFamily="18" charset="0"/>
                          </a:rPr>
                          <m:t>𝑟𝑥𝑛</m:t>
                        </m:r>
                      </m:sub>
                    </m:sSub>
                    <m:r>
                      <a:rPr lang="en-US" sz="2400" i="1">
                        <a:latin typeface="Cambria Math" panose="02040503050406030204" pitchFamily="18" charset="0"/>
                      </a:rPr>
                      <m:t> </m:t>
                    </m:r>
                  </m:oMath>
                </a14:m>
                <a:r>
                  <a:rPr lang="en-US" sz="2400" dirty="0">
                    <a:solidFill>
                      <a:schemeClr val="tx1"/>
                    </a:solidFill>
                  </a:rPr>
                  <a:t>at some “standard state,” as a reference point.</a:t>
                </a:r>
              </a:p>
              <a:p>
                <a:endParaRPr lang="en-US" sz="2400" dirty="0"/>
              </a:p>
              <a:p>
                <a:r>
                  <a:rPr lang="en-US" sz="2400" dirty="0"/>
                  <a:t>Then we’ll designate </a:t>
                </a:r>
                <a14:m>
                  <m:oMath xmlns:m="http://schemas.openxmlformats.org/officeDocument/2006/math">
                    <m:r>
                      <a:rPr lang="en-US" sz="2400" b="1" i="1" smtClean="0">
                        <a:latin typeface="Cambria Math" panose="02040503050406030204" pitchFamily="18" charset="0"/>
                      </a:rPr>
                      <m:t>𝚫</m:t>
                    </m:r>
                    <m:r>
                      <a:rPr lang="en-US" sz="2400" b="1" i="1" dirty="0" smtClean="0">
                        <a:latin typeface="Cambria Math" panose="02040503050406030204" pitchFamily="18" charset="0"/>
                      </a:rPr>
                      <m:t>(</m:t>
                    </m:r>
                    <m:r>
                      <a:rPr lang="en-US" sz="2400" b="1" i="1">
                        <a:latin typeface="Cambria Math" panose="02040503050406030204" pitchFamily="18" charset="0"/>
                      </a:rPr>
                      <m:t>𝚫</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𝒓𝒙𝒏</m:t>
                        </m:r>
                      </m:sub>
                    </m:sSub>
                    <m:r>
                      <a:rPr lang="en-US" sz="2400" b="1" i="1" dirty="0" smtClean="0">
                        <a:latin typeface="Cambria Math" panose="02040503050406030204" pitchFamily="18" charset="0"/>
                      </a:rPr>
                      <m:t>)</m:t>
                    </m:r>
                  </m:oMath>
                </a14:m>
                <a:r>
                  <a:rPr lang="en-US" sz="2400" dirty="0"/>
                  <a:t> as the </a:t>
                </a:r>
                <a:r>
                  <a:rPr lang="en-US" sz="2400" dirty="0">
                    <a:solidFill>
                      <a:schemeClr val="tx1"/>
                    </a:solidFill>
                  </a:rPr>
                  <a:t>change relative to that standard state. </a:t>
                </a:r>
              </a:p>
              <a:p>
                <a:endParaRPr lang="en-US" sz="2400" dirty="0"/>
              </a:p>
              <a:p>
                <a:r>
                  <a:rPr lang="en-US" sz="2400" dirty="0">
                    <a:solidFill>
                      <a:schemeClr val="tx1"/>
                    </a:solidFill>
                  </a:rPr>
                  <a:t>This is all summed up in the formula</a:t>
                </a:r>
              </a:p>
              <a:p>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𝚫</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𝑯</m:t>
                          </m:r>
                        </m:e>
                        <m:sub>
                          <m:r>
                            <a:rPr lang="en-US" sz="2400" b="1" i="1" smtClean="0">
                              <a:latin typeface="Cambria Math" panose="02040503050406030204" pitchFamily="18" charset="0"/>
                            </a:rPr>
                            <m:t>𝒓𝒙𝒏</m:t>
                          </m:r>
                        </m:sub>
                      </m:sSub>
                      <m:r>
                        <a:rPr lang="en-US" sz="2400" b="1" i="1" smtClean="0">
                          <a:latin typeface="Cambria Math" panose="02040503050406030204" pitchFamily="18" charset="0"/>
                        </a:rPr>
                        <m:t>=</m:t>
                      </m:r>
                      <m:r>
                        <a:rPr lang="en-US" sz="2400" b="1" i="1">
                          <a:latin typeface="Cambria Math" panose="02040503050406030204" pitchFamily="18" charset="0"/>
                        </a:rPr>
                        <m:t>𝚫</m:t>
                      </m:r>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rPr>
                            <m:t>𝑯</m:t>
                          </m:r>
                        </m:e>
                        <m:sub>
                          <m:r>
                            <a:rPr lang="en-US" sz="2400" b="1" i="1">
                              <a:latin typeface="Cambria Math" panose="02040503050406030204" pitchFamily="18" charset="0"/>
                            </a:rPr>
                            <m:t>𝒓𝒙𝒏</m:t>
                          </m:r>
                        </m:sub>
                        <m:sup>
                          <m:r>
                            <a:rPr lang="en-US" sz="2400" b="1" i="1" smtClean="0">
                              <a:latin typeface="Cambria Math" panose="02040503050406030204" pitchFamily="18" charset="0"/>
                            </a:rPr>
                            <m:t>𝒐</m:t>
                          </m:r>
                        </m:sup>
                      </m:sSubSup>
                      <m:r>
                        <a:rPr lang="en-US" sz="2400" b="1" i="1" smtClean="0">
                          <a:latin typeface="Cambria Math" panose="02040503050406030204" pitchFamily="18" charset="0"/>
                        </a:rPr>
                        <m:t>+</m:t>
                      </m:r>
                      <m:r>
                        <a:rPr lang="en-US" sz="2400" b="1" i="1">
                          <a:latin typeface="Cambria Math" panose="02040503050406030204" pitchFamily="18" charset="0"/>
                        </a:rPr>
                        <m:t>𝚫</m:t>
                      </m:r>
                      <m:r>
                        <a:rPr lang="en-US" sz="2400" b="1" i="1" dirty="0" smtClean="0">
                          <a:latin typeface="Cambria Math" panose="02040503050406030204" pitchFamily="18" charset="0"/>
                        </a:rPr>
                        <m:t>(</m:t>
                      </m:r>
                      <m:r>
                        <a:rPr lang="en-US" sz="2400" b="1" i="1">
                          <a:latin typeface="Cambria Math" panose="02040503050406030204" pitchFamily="18" charset="0"/>
                        </a:rPr>
                        <m:t>𝚫</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𝒓𝒙𝒏</m:t>
                          </m:r>
                        </m:sub>
                      </m:sSub>
                      <m:r>
                        <a:rPr lang="en-US" sz="2400" b="1" i="1" dirty="0" smtClean="0">
                          <a:latin typeface="Cambria Math" panose="02040503050406030204" pitchFamily="18" charset="0"/>
                        </a:rPr>
                        <m:t>)</m:t>
                      </m:r>
                    </m:oMath>
                  </m:oMathPara>
                </a14:m>
                <a:endParaRPr lang="en-US" sz="2400" b="1" dirty="0">
                  <a:solidFill>
                    <a:schemeClr val="tx1"/>
                  </a:solidFill>
                </a:endParaRPr>
              </a:p>
              <a:p>
                <a:endParaRPr lang="en-US" sz="2400" dirty="0"/>
              </a:p>
              <a:p>
                <a:r>
                  <a:rPr lang="en-US" sz="2400" dirty="0">
                    <a:solidFill>
                      <a:schemeClr val="tx1"/>
                    </a:solidFill>
                  </a:rPr>
                  <a:t>More details are available in </a:t>
                </a:r>
                <a:r>
                  <a:rPr lang="en-US" sz="2400" dirty="0" err="1">
                    <a:solidFill>
                      <a:schemeClr val="tx1"/>
                    </a:solidFill>
                  </a:rPr>
                  <a:t>CruisingDeltaH</a:t>
                </a:r>
                <a:r>
                  <a:rPr lang="en-US" sz="2400" dirty="0">
                    <a:solidFill>
                      <a:schemeClr val="tx1"/>
                    </a:solidFill>
                  </a:rPr>
                  <a:t>. </a:t>
                </a:r>
              </a:p>
            </p:txBody>
          </p:sp>
        </mc:Choice>
        <mc:Fallback xmlns="">
          <p:sp>
            <p:nvSpPr>
              <p:cNvPr id="61" name="TextBox 60">
                <a:extLst>
                  <a:ext uri="{FF2B5EF4-FFF2-40B4-BE49-F238E27FC236}">
                    <a16:creationId xmlns:a16="http://schemas.microsoft.com/office/drawing/2014/main" id="{F545BE42-D33C-B5BC-2056-1342E26397EC}"/>
                  </a:ext>
                </a:extLst>
              </p:cNvPr>
              <p:cNvSpPr txBox="1">
                <a:spLocks noRot="1" noChangeAspect="1" noMove="1" noResize="1" noEditPoints="1" noAdjustHandles="1" noChangeArrowheads="1" noChangeShapeType="1" noTextEdit="1"/>
              </p:cNvSpPr>
              <p:nvPr/>
            </p:nvSpPr>
            <p:spPr>
              <a:xfrm>
                <a:off x="111258" y="854633"/>
                <a:ext cx="5427894" cy="4893647"/>
              </a:xfrm>
              <a:prstGeom prst="rect">
                <a:avLst/>
              </a:prstGeom>
              <a:blipFill>
                <a:blip r:embed="rId5"/>
                <a:stretch>
                  <a:fillRect l="-1632" t="-777" b="-1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1B290F0-F3DF-9993-D031-CBCAA6E6F32A}"/>
                  </a:ext>
                </a:extLst>
              </p:cNvPr>
              <p:cNvSpPr txBox="1"/>
              <p:nvPr/>
            </p:nvSpPr>
            <p:spPr>
              <a:xfrm>
                <a:off x="7127320" y="2666065"/>
                <a:ext cx="980158" cy="49019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Sub>
                    </m:oMath>
                  </m:oMathPara>
                </a14:m>
                <a:endParaRPr lang="en-US" sz="2400" dirty="0"/>
              </a:p>
            </p:txBody>
          </p:sp>
        </mc:Choice>
        <mc:Fallback xmlns="">
          <p:sp>
            <p:nvSpPr>
              <p:cNvPr id="64" name="TextBox 63">
                <a:extLst>
                  <a:ext uri="{FF2B5EF4-FFF2-40B4-BE49-F238E27FC236}">
                    <a16:creationId xmlns:a16="http://schemas.microsoft.com/office/drawing/2014/main" id="{B1B290F0-F3DF-9993-D031-CBCAA6E6F32A}"/>
                  </a:ext>
                </a:extLst>
              </p:cNvPr>
              <p:cNvSpPr txBox="1">
                <a:spLocks noRot="1" noChangeAspect="1" noMove="1" noResize="1" noEditPoints="1" noAdjustHandles="1" noChangeArrowheads="1" noChangeShapeType="1" noTextEdit="1"/>
              </p:cNvSpPr>
              <p:nvPr/>
            </p:nvSpPr>
            <p:spPr>
              <a:xfrm>
                <a:off x="7127320" y="2666065"/>
                <a:ext cx="980158" cy="490199"/>
              </a:xfrm>
              <a:prstGeom prst="rect">
                <a:avLst/>
              </a:prstGeom>
              <a:blipFill>
                <a:blip r:embed="rId6"/>
                <a:stretch>
                  <a:fillRect b="-2439"/>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5750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6E9418-0014-C24B-8ACF-31C8C02B0001}"/>
              </a:ext>
            </a:extLst>
          </p:cNvPr>
          <p:cNvSpPr txBox="1"/>
          <p:nvPr/>
        </p:nvSpPr>
        <p:spPr>
          <a:xfrm>
            <a:off x="5530" y="0"/>
            <a:ext cx="12186470" cy="461665"/>
          </a:xfrm>
          <a:prstGeom prst="rect">
            <a:avLst/>
          </a:prstGeom>
          <a:solidFill>
            <a:schemeClr val="accent2"/>
          </a:solidFill>
        </p:spPr>
        <p:txBody>
          <a:bodyPr wrap="square" rtlCol="0">
            <a:spAutoFit/>
          </a:bodyPr>
          <a:lstStyle/>
          <a:p>
            <a:r>
              <a:rPr lang="en-US" sz="2400" b="1" dirty="0"/>
              <a:t>OK, let’s get started …</a:t>
            </a:r>
          </a:p>
        </p:txBody>
      </p:sp>
      <p:pic>
        <p:nvPicPr>
          <p:cNvPr id="3" name="Picture 2">
            <a:extLst>
              <a:ext uri="{FF2B5EF4-FFF2-40B4-BE49-F238E27FC236}">
                <a16:creationId xmlns:a16="http://schemas.microsoft.com/office/drawing/2014/main" id="{D2DCC8C9-8293-B889-D3D6-7E1592A76B15}"/>
              </a:ext>
            </a:extLst>
          </p:cNvPr>
          <p:cNvPicPr>
            <a:picLocks noChangeAspect="1"/>
          </p:cNvPicPr>
          <p:nvPr/>
        </p:nvPicPr>
        <p:blipFill>
          <a:blip r:embed="rId2"/>
          <a:stretch>
            <a:fillRect/>
          </a:stretch>
        </p:blipFill>
        <p:spPr>
          <a:xfrm>
            <a:off x="272670" y="656823"/>
            <a:ext cx="10941650" cy="2995501"/>
          </a:xfrm>
          <a:prstGeom prst="rect">
            <a:avLst/>
          </a:prstGeom>
          <a:ln>
            <a:solidFill>
              <a:schemeClr val="accent1"/>
            </a:solidFill>
          </a:ln>
        </p:spPr>
      </p:pic>
      <p:pic>
        <p:nvPicPr>
          <p:cNvPr id="7" name="Picture 6">
            <a:extLst>
              <a:ext uri="{FF2B5EF4-FFF2-40B4-BE49-F238E27FC236}">
                <a16:creationId xmlns:a16="http://schemas.microsoft.com/office/drawing/2014/main" id="{28207DE3-DE30-1FD2-85B8-FB0F61E3CE8F}"/>
              </a:ext>
            </a:extLst>
          </p:cNvPr>
          <p:cNvPicPr>
            <a:picLocks noChangeAspect="1"/>
          </p:cNvPicPr>
          <p:nvPr/>
        </p:nvPicPr>
        <p:blipFill>
          <a:blip r:embed="rId3"/>
          <a:stretch>
            <a:fillRect/>
          </a:stretch>
        </p:blipFill>
        <p:spPr>
          <a:xfrm>
            <a:off x="676268" y="4138679"/>
            <a:ext cx="10839463" cy="1540904"/>
          </a:xfrm>
          <a:prstGeom prst="rect">
            <a:avLst/>
          </a:prstGeom>
          <a:ln>
            <a:solidFill>
              <a:schemeClr val="accent1"/>
            </a:solidFill>
          </a:ln>
        </p:spPr>
      </p:pic>
    </p:spTree>
    <p:extLst>
      <p:ext uri="{BB962C8B-B14F-4D97-AF65-F5344CB8AC3E}">
        <p14:creationId xmlns:p14="http://schemas.microsoft.com/office/powerpoint/2010/main" val="94258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EE9BFE-0F8A-D446-8EB7-3B973FF0BA4B}"/>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The information in </a:t>
                </a:r>
                <a14:m>
                  <m:oMath xmlns:m="http://schemas.openxmlformats.org/officeDocument/2006/math">
                    <m:r>
                      <a:rPr lang="en-US" sz="2400" b="1" i="1" smtClean="0">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𝑻</m:t>
                    </m:r>
                    <m:r>
                      <a:rPr lang="en-US" sz="2400" b="1" i="1">
                        <a:latin typeface="Cambria Math" panose="02040503050406030204" pitchFamily="18" charset="0"/>
                      </a:rPr>
                      <m:t>,</m:t>
                    </m:r>
                    <m:r>
                      <a:rPr lang="en-US" sz="2400" b="1" i="1" smtClean="0">
                        <a:latin typeface="Cambria Math" panose="02040503050406030204" pitchFamily="18" charset="0"/>
                      </a:rPr>
                      <m:t>𝑷</m:t>
                    </m:r>
                    <m:r>
                      <a:rPr lang="en-US" sz="2400" b="1" i="1">
                        <a:latin typeface="Cambria Math" panose="02040503050406030204" pitchFamily="18" charset="0"/>
                      </a:rPr>
                      <m:t>)</m:t>
                    </m:r>
                  </m:oMath>
                </a14:m>
                <a:r>
                  <a:rPr lang="en-US" sz="2400" b="1" dirty="0">
                    <a:solidFill>
                      <a:srgbClr val="7030A0"/>
                    </a:solidFill>
                  </a:rPr>
                  <a:t> </a:t>
                </a:r>
                <a:r>
                  <a:rPr lang="en-US" sz="2400" b="1" dirty="0"/>
                  <a:t>is pretty much the same as the information in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𝑪</m:t>
                        </m:r>
                      </m:e>
                      <m:sub>
                        <m:r>
                          <a:rPr lang="en-US" sz="2400" b="1" i="1" smtClean="0">
                            <a:latin typeface="Cambria Math" panose="02040503050406030204" pitchFamily="18" charset="0"/>
                            <a:ea typeface="Cambria Math" panose="02040503050406030204" pitchFamily="18" charset="0"/>
                          </a:rPr>
                          <m:t>𝑷</m:t>
                        </m:r>
                      </m:sub>
                    </m:sSub>
                  </m:oMath>
                </a14:m>
                <a:r>
                  <a:rPr lang="en-US" sz="2400" b="1" dirty="0"/>
                  <a:t> and </a:t>
                </a:r>
                <a14:m>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a:solidFill>
                              <a:schemeClr val="tx1"/>
                            </a:solidFill>
                            <a:latin typeface="Cambria Math" panose="02040503050406030204" pitchFamily="18" charset="0"/>
                            <a:ea typeface="Cambria Math" panose="02040503050406030204" pitchFamily="18" charset="0"/>
                          </a:rPr>
                          <m:t>𝑻</m:t>
                        </m:r>
                      </m:sub>
                    </m:sSub>
                  </m:oMath>
                </a14:m>
                <a:endParaRPr lang="en-US" sz="2400" b="1" dirty="0">
                  <a:solidFill>
                    <a:srgbClr val="7030A0"/>
                  </a:solidFill>
                </a:endParaRPr>
              </a:p>
            </p:txBody>
          </p:sp>
        </mc:Choice>
        <mc:Fallback xmlns="">
          <p:sp>
            <p:nvSpPr>
              <p:cNvPr id="4" name="TextBox 3">
                <a:extLst>
                  <a:ext uri="{FF2B5EF4-FFF2-40B4-BE49-F238E27FC236}">
                    <a16:creationId xmlns:a16="http://schemas.microsoft.com/office/drawing/2014/main" id="{73EE9BFE-0F8A-D446-8EB7-3B973FF0BA4B}"/>
                  </a:ext>
                </a:extLst>
              </p:cNvPr>
              <p:cNvSpPr txBox="1">
                <a:spLocks noRot="1" noChangeAspect="1" noMove="1" noResize="1" noEditPoints="1" noAdjustHandles="1" noChangeArrowheads="1" noChangeShapeType="1" noTextEdit="1"/>
              </p:cNvSpPr>
              <p:nvPr/>
            </p:nvSpPr>
            <p:spPr>
              <a:xfrm>
                <a:off x="0" y="0"/>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6B958426-B735-4864-ACA9-E3BE3CD95A0F}"/>
              </a:ext>
            </a:extLst>
          </p:cNvPr>
          <p:cNvGrpSpPr/>
          <p:nvPr/>
        </p:nvGrpSpPr>
        <p:grpSpPr>
          <a:xfrm>
            <a:off x="458189" y="1179754"/>
            <a:ext cx="7157951" cy="3954046"/>
            <a:chOff x="48022" y="1383736"/>
            <a:chExt cx="6187499" cy="3228702"/>
          </a:xfrm>
        </p:grpSpPr>
        <p:grpSp>
          <p:nvGrpSpPr>
            <p:cNvPr id="25" name="Group 24">
              <a:extLst>
                <a:ext uri="{FF2B5EF4-FFF2-40B4-BE49-F238E27FC236}">
                  <a16:creationId xmlns:a16="http://schemas.microsoft.com/office/drawing/2014/main" id="{8E69E9C0-B6D2-AB63-39E3-7012F53B05E5}"/>
                </a:ext>
              </a:extLst>
            </p:cNvPr>
            <p:cNvGrpSpPr/>
            <p:nvPr/>
          </p:nvGrpSpPr>
          <p:grpSpPr>
            <a:xfrm>
              <a:off x="48022" y="1641089"/>
              <a:ext cx="6187499" cy="2971349"/>
              <a:chOff x="-29250" y="2813065"/>
              <a:chExt cx="6187499" cy="2971349"/>
            </a:xfrm>
          </p:grpSpPr>
          <p:grpSp>
            <p:nvGrpSpPr>
              <p:cNvPr id="24" name="Group 23">
                <a:extLst>
                  <a:ext uri="{FF2B5EF4-FFF2-40B4-BE49-F238E27FC236}">
                    <a16:creationId xmlns:a16="http://schemas.microsoft.com/office/drawing/2014/main" id="{A2BB9C56-E0F8-4B2A-D8DC-CF123EE2B548}"/>
                  </a:ext>
                </a:extLst>
              </p:cNvPr>
              <p:cNvGrpSpPr/>
              <p:nvPr/>
            </p:nvGrpSpPr>
            <p:grpSpPr>
              <a:xfrm>
                <a:off x="2228045" y="2813065"/>
                <a:ext cx="3930204" cy="2971349"/>
                <a:chOff x="2228045" y="2774428"/>
                <a:chExt cx="3930204" cy="2971349"/>
              </a:xfrm>
            </p:grpSpPr>
            <p:pic>
              <p:nvPicPr>
                <p:cNvPr id="2" name="Picture 1">
                  <a:extLst>
                    <a:ext uri="{FF2B5EF4-FFF2-40B4-BE49-F238E27FC236}">
                      <a16:creationId xmlns:a16="http://schemas.microsoft.com/office/drawing/2014/main" id="{C4B5A474-D98B-804E-7CDF-2FCEFF353F7A}"/>
                    </a:ext>
                  </a:extLst>
                </p:cNvPr>
                <p:cNvPicPr>
                  <a:picLocks noChangeAspect="1"/>
                </p:cNvPicPr>
                <p:nvPr/>
              </p:nvPicPr>
              <p:blipFill>
                <a:blip r:embed="rId3"/>
                <a:stretch>
                  <a:fillRect/>
                </a:stretch>
              </p:blipFill>
              <p:spPr>
                <a:xfrm>
                  <a:off x="2235078" y="2774428"/>
                  <a:ext cx="3923171" cy="2971349"/>
                </a:xfrm>
                <a:prstGeom prst="rect">
                  <a:avLst/>
                </a:prstGeom>
              </p:spPr>
            </p:pic>
            <p:cxnSp>
              <p:nvCxnSpPr>
                <p:cNvPr id="12" name="Straight Arrow Connector 11">
                  <a:extLst>
                    <a:ext uri="{FF2B5EF4-FFF2-40B4-BE49-F238E27FC236}">
                      <a16:creationId xmlns:a16="http://schemas.microsoft.com/office/drawing/2014/main" id="{DC6E8F6A-46FA-DA28-919A-9A7C2D8AA706}"/>
                    </a:ext>
                  </a:extLst>
                </p:cNvPr>
                <p:cNvCxnSpPr>
                  <a:cxnSpLocks/>
                </p:cNvCxnSpPr>
                <p:nvPr/>
              </p:nvCxnSpPr>
              <p:spPr>
                <a:xfrm flipV="1">
                  <a:off x="2228045" y="4134439"/>
                  <a:ext cx="817029" cy="193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6CAD0E-A1D9-56A1-E8C9-CD8AAD341732}"/>
                      </a:ext>
                    </a:extLst>
                  </p:cNvPr>
                  <p:cNvSpPr txBox="1"/>
                  <p:nvPr/>
                </p:nvSpPr>
                <p:spPr>
                  <a:xfrm>
                    <a:off x="-29250" y="4084212"/>
                    <a:ext cx="2124807"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7030A0"/>
                                  </a:solidFill>
                                  <a:latin typeface="Cambria Math" panose="02040503050406030204" pitchFamily="18" charset="0"/>
                                  <a:ea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𝜇</m:t>
                              </m:r>
                            </m:e>
                            <m:sub>
                              <m:r>
                                <a:rPr lang="en-US" sz="2400" i="1">
                                  <a:solidFill>
                                    <a:srgbClr val="7030A0"/>
                                  </a:solidFill>
                                  <a:latin typeface="Cambria Math" panose="02040503050406030204" pitchFamily="18" charset="0"/>
                                  <a:ea typeface="Cambria Math" panose="02040503050406030204" pitchFamily="18" charset="0"/>
                                </a:rPr>
                                <m:t>𝑇</m:t>
                              </m:r>
                            </m:sub>
                          </m:sSub>
                        </m:oMath>
                      </m:oMathPara>
                    </a14:m>
                    <a:endParaRPr lang="en-US" sz="2400" dirty="0">
                      <a:solidFill>
                        <a:srgbClr val="7030A0"/>
                      </a:solidFill>
                    </a:endParaRPr>
                  </a:p>
                </p:txBody>
              </p:sp>
            </mc:Choice>
            <mc:Fallback xmlns="">
              <p:sp>
                <p:nvSpPr>
                  <p:cNvPr id="6" name="TextBox 5">
                    <a:extLst>
                      <a:ext uri="{FF2B5EF4-FFF2-40B4-BE49-F238E27FC236}">
                        <a16:creationId xmlns:a16="http://schemas.microsoft.com/office/drawing/2014/main" id="{3B6CAD0E-A1D9-56A1-E8C9-CD8AAD341732}"/>
                      </a:ext>
                    </a:extLst>
                  </p:cNvPr>
                  <p:cNvSpPr txBox="1">
                    <a:spLocks noRot="1" noChangeAspect="1" noMove="1" noResize="1" noEditPoints="1" noAdjustHandles="1" noChangeArrowheads="1" noChangeShapeType="1" noTextEdit="1"/>
                  </p:cNvSpPr>
                  <p:nvPr/>
                </p:nvSpPr>
                <p:spPr>
                  <a:xfrm>
                    <a:off x="-29250" y="4084212"/>
                    <a:ext cx="2124807" cy="461665"/>
                  </a:xfrm>
                  <a:prstGeom prst="rect">
                    <a:avLst/>
                  </a:prstGeom>
                  <a:blipFill>
                    <a:blip r:embed="rId6"/>
                    <a:stretch>
                      <a:fillRect b="-5128"/>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7EDB16-EB7D-5F92-6DF6-68734344F54B}"/>
                    </a:ext>
                  </a:extLst>
                </p:cNvPr>
                <p:cNvSpPr txBox="1"/>
                <p:nvPr/>
              </p:nvSpPr>
              <p:spPr>
                <a:xfrm>
                  <a:off x="1501189" y="1383736"/>
                  <a:ext cx="2124807"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𝐶</m:t>
                            </m:r>
                          </m:e>
                          <m:sub>
                            <m:r>
                              <a:rPr lang="en-US" sz="2400" b="0" i="1" smtClean="0">
                                <a:solidFill>
                                  <a:srgbClr val="7030A0"/>
                                </a:solidFill>
                                <a:latin typeface="Cambria Math" panose="02040503050406030204" pitchFamily="18" charset="0"/>
                                <a:ea typeface="Cambria Math" panose="02040503050406030204" pitchFamily="18" charset="0"/>
                              </a:rPr>
                              <m:t>𝑃</m:t>
                            </m:r>
                          </m:sub>
                        </m:sSub>
                      </m:oMath>
                    </m:oMathPara>
                  </a14:m>
                  <a:endParaRPr lang="en-US" sz="2400" dirty="0">
                    <a:solidFill>
                      <a:srgbClr val="7030A0"/>
                    </a:solidFill>
                  </a:endParaRPr>
                </a:p>
              </p:txBody>
            </p:sp>
          </mc:Choice>
          <mc:Fallback xmlns="">
            <p:sp>
              <p:nvSpPr>
                <p:cNvPr id="3" name="TextBox 2">
                  <a:extLst>
                    <a:ext uri="{FF2B5EF4-FFF2-40B4-BE49-F238E27FC236}">
                      <a16:creationId xmlns:a16="http://schemas.microsoft.com/office/drawing/2014/main" id="{657EDB16-EB7D-5F92-6DF6-68734344F54B}"/>
                    </a:ext>
                  </a:extLst>
                </p:cNvPr>
                <p:cNvSpPr txBox="1">
                  <a:spLocks noRot="1" noChangeAspect="1" noMove="1" noResize="1" noEditPoints="1" noAdjustHandles="1" noChangeArrowheads="1" noChangeShapeType="1" noTextEdit="1"/>
                </p:cNvSpPr>
                <p:nvPr/>
              </p:nvSpPr>
              <p:spPr>
                <a:xfrm>
                  <a:off x="1501189" y="1383736"/>
                  <a:ext cx="2124807" cy="461665"/>
                </a:xfrm>
                <a:prstGeom prst="rect">
                  <a:avLst/>
                </a:prstGeom>
                <a:blipFill>
                  <a:blip r:embed="rId7"/>
                  <a:stretch>
                    <a:fillRect/>
                  </a:stretch>
                </a:blipFill>
                <a:ln>
                  <a:solidFill>
                    <a:schemeClr val="tx1"/>
                  </a:solid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1ED9FE0-B0BC-DA60-3E11-3F57335791D3}"/>
                </a:ext>
              </a:extLst>
            </p:cNvPr>
            <p:cNvCxnSpPr>
              <a:cxnSpLocks/>
            </p:cNvCxnSpPr>
            <p:nvPr/>
          </p:nvCxnSpPr>
          <p:spPr>
            <a:xfrm>
              <a:off x="3322748" y="1845401"/>
              <a:ext cx="394747" cy="640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0C31C64C-52D7-DF05-2013-05965EA50E0E}"/>
              </a:ext>
            </a:extLst>
          </p:cNvPr>
          <p:cNvSpPr txBox="1"/>
          <p:nvPr/>
        </p:nvSpPr>
        <p:spPr>
          <a:xfrm>
            <a:off x="8009681" y="1076446"/>
            <a:ext cx="3727048" cy="461665"/>
          </a:xfrm>
          <a:prstGeom prst="rect">
            <a:avLst/>
          </a:prstGeom>
          <a:noFill/>
        </p:spPr>
        <p:txBody>
          <a:bodyPr wrap="square" rtlCol="0">
            <a:spAutoFit/>
          </a:bodyPr>
          <a:lstStyle/>
          <a:p>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9D7E7-5D57-8DB3-B586-5C283C233192}"/>
                  </a:ext>
                </a:extLst>
              </p:cNvPr>
              <p:cNvSpPr txBox="1"/>
              <p:nvPr/>
            </p:nvSpPr>
            <p:spPr>
              <a:xfrm>
                <a:off x="8055980" y="1494923"/>
                <a:ext cx="3680749" cy="2677656"/>
              </a:xfrm>
              <a:prstGeom prst="rect">
                <a:avLst/>
              </a:prstGeom>
              <a:noFill/>
            </p:spPr>
            <p:txBody>
              <a:bodyPr wrap="square" rtlCol="0">
                <a:spAutoFit/>
              </a:bodyPr>
              <a:lstStyle/>
              <a:p>
                <a:r>
                  <a:rPr lang="en-US" sz="2400" dirty="0"/>
                  <a:t>If we know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oMath>
                </a14:m>
                <a:r>
                  <a:rPr lang="en-US" sz="2400" dirty="0"/>
                  <a:t>, we can use differential calculus to get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𝐶</m:t>
                        </m:r>
                      </m:e>
                      <m:sub>
                        <m:r>
                          <a:rPr lang="en-US" sz="2400" i="1">
                            <a:solidFill>
                              <a:schemeClr val="tx1"/>
                            </a:solidFill>
                            <a:latin typeface="Cambria Math" panose="02040503050406030204" pitchFamily="18" charset="0"/>
                            <a:ea typeface="Cambria Math" panose="02040503050406030204" pitchFamily="18" charset="0"/>
                          </a:rPr>
                          <m:t>𝑃</m:t>
                        </m:r>
                      </m:sub>
                    </m:sSub>
                  </m:oMath>
                </a14:m>
                <a:r>
                  <a:rPr lang="en-US" sz="2400" dirty="0">
                    <a:solidFill>
                      <a:schemeClr val="tx1"/>
                    </a:solidFill>
                  </a:rPr>
                  <a:t> and </a:t>
                </a:r>
                <a14:m>
                  <m:oMath xmlns:m="http://schemas.openxmlformats.org/officeDocument/2006/math">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𝜇</m:t>
                        </m:r>
                      </m:e>
                      <m:sub>
                        <m:r>
                          <a:rPr lang="en-US" sz="2400" i="1">
                            <a:solidFill>
                              <a:schemeClr val="tx1"/>
                            </a:solidFill>
                            <a:latin typeface="Cambria Math" panose="02040503050406030204" pitchFamily="18" charset="0"/>
                            <a:ea typeface="Cambria Math" panose="02040503050406030204" pitchFamily="18" charset="0"/>
                          </a:rPr>
                          <m:t>𝑇</m:t>
                        </m:r>
                      </m:sub>
                    </m:sSub>
                  </m:oMath>
                </a14:m>
                <a:r>
                  <a:rPr lang="en-US" sz="2400" dirty="0">
                    <a:solidFill>
                      <a:schemeClr val="tx1"/>
                    </a:solidFill>
                  </a:rPr>
                  <a:t>.</a:t>
                </a:r>
              </a:p>
              <a:p>
                <a:endParaRPr lang="en-US" sz="2400" dirty="0"/>
              </a:p>
              <a:p>
                <a:r>
                  <a:rPr lang="en-US" sz="2400" dirty="0"/>
                  <a:t>If we know </a:t>
                </a:r>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𝐶</m:t>
                        </m:r>
                      </m:e>
                      <m:sub>
                        <m:r>
                          <a:rPr lang="en-US" sz="2400" i="1">
                            <a:solidFill>
                              <a:schemeClr val="tx1"/>
                            </a:solidFill>
                            <a:latin typeface="Cambria Math" panose="02040503050406030204" pitchFamily="18" charset="0"/>
                            <a:ea typeface="Cambria Math" panose="02040503050406030204" pitchFamily="18" charset="0"/>
                          </a:rPr>
                          <m:t>𝑃</m:t>
                        </m:r>
                      </m:sub>
                    </m:sSub>
                  </m:oMath>
                </a14:m>
                <a:r>
                  <a:rPr lang="en-US" sz="2400" dirty="0">
                    <a:solidFill>
                      <a:schemeClr val="tx1"/>
                    </a:solidFill>
                  </a:rPr>
                  <a:t> and </a:t>
                </a:r>
                <a14:m>
                  <m:oMath xmlns:m="http://schemas.openxmlformats.org/officeDocument/2006/math">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𝜇</m:t>
                        </m:r>
                      </m:e>
                      <m:sub>
                        <m:r>
                          <a:rPr lang="en-US" sz="2400" i="1">
                            <a:solidFill>
                              <a:schemeClr val="tx1"/>
                            </a:solidFill>
                            <a:latin typeface="Cambria Math" panose="02040503050406030204" pitchFamily="18" charset="0"/>
                            <a:ea typeface="Cambria Math" panose="02040503050406030204" pitchFamily="18" charset="0"/>
                          </a:rPr>
                          <m:t>𝑇</m:t>
                        </m:r>
                      </m:sub>
                    </m:sSub>
                  </m:oMath>
                </a14:m>
                <a:r>
                  <a:rPr lang="en-US" sz="2400" dirty="0"/>
                  <a:t>, we can use integral calculus to get </a:t>
                </a:r>
                <a14:m>
                  <m:oMath xmlns:m="http://schemas.openxmlformats.org/officeDocument/2006/math">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oMath>
                </a14:m>
                <a:r>
                  <a:rPr lang="en-US" sz="2400" dirty="0"/>
                  <a:t>.</a:t>
                </a:r>
              </a:p>
            </p:txBody>
          </p:sp>
        </mc:Choice>
        <mc:Fallback xmlns="">
          <p:sp>
            <p:nvSpPr>
              <p:cNvPr id="9" name="TextBox 8">
                <a:extLst>
                  <a:ext uri="{FF2B5EF4-FFF2-40B4-BE49-F238E27FC236}">
                    <a16:creationId xmlns:a16="http://schemas.microsoft.com/office/drawing/2014/main" id="{4ED9D7E7-5D57-8DB3-B586-5C283C233192}"/>
                  </a:ext>
                </a:extLst>
              </p:cNvPr>
              <p:cNvSpPr txBox="1">
                <a:spLocks noRot="1" noChangeAspect="1" noMove="1" noResize="1" noEditPoints="1" noAdjustHandles="1" noChangeArrowheads="1" noChangeShapeType="1" noTextEdit="1"/>
              </p:cNvSpPr>
              <p:nvPr/>
            </p:nvSpPr>
            <p:spPr>
              <a:xfrm>
                <a:off x="8055980" y="1494923"/>
                <a:ext cx="3680749" cy="2677656"/>
              </a:xfrm>
              <a:prstGeom prst="rect">
                <a:avLst/>
              </a:prstGeom>
              <a:blipFill>
                <a:blip r:embed="rId8"/>
                <a:stretch>
                  <a:fillRect l="-2749" t="-1415" r="-2062"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4D83758-5144-A0E2-94C3-12DAD82D4224}"/>
                  </a:ext>
                </a:extLst>
              </p:cNvPr>
              <p:cNvSpPr txBox="1"/>
              <p:nvPr/>
            </p:nvSpPr>
            <p:spPr>
              <a:xfrm>
                <a:off x="837853" y="5792647"/>
                <a:ext cx="2663328" cy="48756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𝐽</m:t>
                              </m:r>
                              <m:r>
                                <a:rPr lang="en-US" sz="2400" i="1">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𝑃</m:t>
                          </m:r>
                        </m:sub>
                      </m:sSub>
                    </m:oMath>
                  </m:oMathPara>
                </a14:m>
                <a:endParaRPr lang="en-US" sz="2400" dirty="0"/>
              </a:p>
            </p:txBody>
          </p:sp>
        </mc:Choice>
        <mc:Fallback xmlns="">
          <p:sp>
            <p:nvSpPr>
              <p:cNvPr id="11" name="TextBox 10">
                <a:extLst>
                  <a:ext uri="{FF2B5EF4-FFF2-40B4-BE49-F238E27FC236}">
                    <a16:creationId xmlns:a16="http://schemas.microsoft.com/office/drawing/2014/main" id="{14D83758-5144-A0E2-94C3-12DAD82D4224}"/>
                  </a:ext>
                </a:extLst>
              </p:cNvPr>
              <p:cNvSpPr txBox="1">
                <a:spLocks noRot="1" noChangeAspect="1" noMove="1" noResize="1" noEditPoints="1" noAdjustHandles="1" noChangeArrowheads="1" noChangeShapeType="1" noTextEdit="1"/>
              </p:cNvSpPr>
              <p:nvPr/>
            </p:nvSpPr>
            <p:spPr>
              <a:xfrm>
                <a:off x="837853" y="5792647"/>
                <a:ext cx="2663328" cy="487569"/>
              </a:xfrm>
              <a:prstGeom prst="rect">
                <a:avLst/>
              </a:prstGeom>
              <a:blipFill>
                <a:blip r:embed="rId9"/>
                <a:stretch>
                  <a:fillRect b="-750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745858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EE9BFE-0F8A-D446-8EB7-3B973FF0BA4B}"/>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Extensive vs intensive</a:t>
            </a:r>
            <a:endParaRPr lang="en-US" sz="2400" b="1" dirty="0">
              <a:solidFill>
                <a:srgbClr val="7030A0"/>
              </a:solidFill>
            </a:endParaRPr>
          </a:p>
        </p:txBody>
      </p:sp>
      <p:sp>
        <p:nvSpPr>
          <p:cNvPr id="7" name="TextBox 6">
            <a:extLst>
              <a:ext uri="{FF2B5EF4-FFF2-40B4-BE49-F238E27FC236}">
                <a16:creationId xmlns:a16="http://schemas.microsoft.com/office/drawing/2014/main" id="{0C31C64C-52D7-DF05-2013-05965EA50E0E}"/>
              </a:ext>
            </a:extLst>
          </p:cNvPr>
          <p:cNvSpPr txBox="1"/>
          <p:nvPr/>
        </p:nvSpPr>
        <p:spPr>
          <a:xfrm>
            <a:off x="8009681" y="1076446"/>
            <a:ext cx="3727048" cy="461665"/>
          </a:xfrm>
          <a:prstGeom prst="rect">
            <a:avLst/>
          </a:prstGeom>
          <a:noFill/>
        </p:spPr>
        <p:txBody>
          <a:bodyPr wrap="square" rtlCol="0">
            <a:spAutoFit/>
          </a:bodyPr>
          <a:lstStyle/>
          <a:p>
            <a:endParaRPr lang="en-US" sz="2400" dirty="0"/>
          </a:p>
        </p:txBody>
      </p:sp>
      <p:pic>
        <p:nvPicPr>
          <p:cNvPr id="8" name="Picture 7">
            <a:extLst>
              <a:ext uri="{FF2B5EF4-FFF2-40B4-BE49-F238E27FC236}">
                <a16:creationId xmlns:a16="http://schemas.microsoft.com/office/drawing/2014/main" id="{9F6C602B-B2B8-54E6-6DA4-7F056AD7E199}"/>
              </a:ext>
            </a:extLst>
          </p:cNvPr>
          <p:cNvPicPr>
            <a:picLocks noChangeAspect="1"/>
          </p:cNvPicPr>
          <p:nvPr/>
        </p:nvPicPr>
        <p:blipFill rotWithShape="1">
          <a:blip r:embed="rId2"/>
          <a:srcRect l="10057" t="22997" r="11121" b="31064"/>
          <a:stretch/>
        </p:blipFill>
        <p:spPr>
          <a:xfrm>
            <a:off x="631474" y="985006"/>
            <a:ext cx="10973569" cy="4796548"/>
          </a:xfrm>
          <a:prstGeom prst="rect">
            <a:avLst/>
          </a:prstGeom>
        </p:spPr>
      </p:pic>
    </p:spTree>
    <p:extLst>
      <p:ext uri="{BB962C8B-B14F-4D97-AF65-F5344CB8AC3E}">
        <p14:creationId xmlns:p14="http://schemas.microsoft.com/office/powerpoint/2010/main" val="254708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EE9BFE-0F8A-D446-8EB7-3B973FF0BA4B}"/>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Let’s spend a little time constructing </a:t>
                </a:r>
                <a14:m>
                  <m:oMath xmlns:m="http://schemas.openxmlformats.org/officeDocument/2006/math">
                    <m:r>
                      <a:rPr lang="en-US" sz="2400" b="1" i="1" dirty="0" smtClean="0">
                        <a:latin typeface="Cambria Math" panose="02040503050406030204" pitchFamily="18" charset="0"/>
                      </a:rPr>
                      <m:t>𝑼</m:t>
                    </m:r>
                    <m:r>
                      <a:rPr lang="en-US" sz="2400" b="1" i="1" dirty="0">
                        <a:latin typeface="Cambria Math" panose="02040503050406030204" pitchFamily="18" charset="0"/>
                      </a:rPr>
                      <m:t>(</m:t>
                    </m:r>
                    <m:r>
                      <a:rPr lang="en-US" sz="2400" b="1" i="1" dirty="0">
                        <a:latin typeface="Cambria Math" panose="02040503050406030204" pitchFamily="18" charset="0"/>
                      </a:rPr>
                      <m:t>𝑻</m:t>
                    </m:r>
                    <m:r>
                      <a:rPr lang="en-US" sz="2400" b="1" i="1" dirty="0">
                        <a:latin typeface="Cambria Math" panose="02040503050406030204" pitchFamily="18" charset="0"/>
                      </a:rPr>
                      <m:t>,</m:t>
                    </m:r>
                    <m:r>
                      <a:rPr lang="en-US" sz="2400" b="1" i="1" dirty="0">
                        <a:latin typeface="Cambria Math" panose="02040503050406030204" pitchFamily="18" charset="0"/>
                      </a:rPr>
                      <m:t>𝑽</m:t>
                    </m:r>
                    <m:r>
                      <a:rPr lang="en-US" sz="2400" b="1" i="1" dirty="0">
                        <a:latin typeface="Cambria Math" panose="02040503050406030204" pitchFamily="18" charset="0"/>
                      </a:rPr>
                      <m:t>)</m:t>
                    </m:r>
                  </m:oMath>
                </a14:m>
                <a:r>
                  <a:rPr lang="en-US" sz="2400" b="1" dirty="0"/>
                  <a:t> and </a:t>
                </a:r>
                <a14:m>
                  <m:oMath xmlns:m="http://schemas.openxmlformats.org/officeDocument/2006/math">
                    <m:r>
                      <a:rPr lang="en-US" sz="2400" b="1" i="1" dirty="0" smtClean="0">
                        <a:latin typeface="Cambria Math" panose="02040503050406030204" pitchFamily="18" charset="0"/>
                      </a:rPr>
                      <m:t>𝑯</m:t>
                    </m:r>
                    <m:r>
                      <a:rPr lang="en-US" sz="2400" b="1" i="1" dirty="0" smtClean="0">
                        <a:latin typeface="Cambria Math" panose="02040503050406030204" pitchFamily="18" charset="0"/>
                      </a:rPr>
                      <m:t>(</m:t>
                    </m:r>
                    <m:r>
                      <a:rPr lang="en-US" sz="2400" b="1" i="1" dirty="0" smtClean="0">
                        <a:latin typeface="Cambria Math" panose="02040503050406030204" pitchFamily="18" charset="0"/>
                      </a:rPr>
                      <m:t>𝑻</m:t>
                    </m:r>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a14:m>
                <a:r>
                  <a:rPr lang="en-US" sz="2400" b="1" dirty="0"/>
                  <a:t>from their slopes</a:t>
                </a:r>
                <a:endParaRPr lang="en-US" sz="2400" b="1" dirty="0">
                  <a:solidFill>
                    <a:srgbClr val="7030A0"/>
                  </a:solidFill>
                </a:endParaRPr>
              </a:p>
            </p:txBody>
          </p:sp>
        </mc:Choice>
        <mc:Fallback xmlns="">
          <p:sp>
            <p:nvSpPr>
              <p:cNvPr id="4" name="TextBox 3">
                <a:extLst>
                  <a:ext uri="{FF2B5EF4-FFF2-40B4-BE49-F238E27FC236}">
                    <a16:creationId xmlns:a16="http://schemas.microsoft.com/office/drawing/2014/main" id="{73EE9BFE-0F8A-D446-8EB7-3B973FF0BA4B}"/>
                  </a:ext>
                </a:extLst>
              </p:cNvPr>
              <p:cNvSpPr txBox="1">
                <a:spLocks noRot="1" noChangeAspect="1" noMove="1" noResize="1" noEditPoints="1" noAdjustHandles="1" noChangeArrowheads="1" noChangeShapeType="1" noTextEdit="1"/>
              </p:cNvSpPr>
              <p:nvPr/>
            </p:nvSpPr>
            <p:spPr>
              <a:xfrm>
                <a:off x="0" y="0"/>
                <a:ext cx="12192000" cy="461665"/>
              </a:xfrm>
              <a:prstGeom prst="rect">
                <a:avLst/>
              </a:prstGeom>
              <a:blipFill>
                <a:blip r:embed="rId2"/>
                <a:stretch>
                  <a:fillRect l="-832" t="-8108" b="-2973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555BE8B-22F1-9096-2FBA-742CE0D4265B}"/>
              </a:ext>
            </a:extLst>
          </p:cNvPr>
          <p:cNvPicPr>
            <a:picLocks noChangeAspect="1"/>
          </p:cNvPicPr>
          <p:nvPr/>
        </p:nvPicPr>
        <p:blipFill>
          <a:blip r:embed="rId3"/>
          <a:stretch>
            <a:fillRect/>
          </a:stretch>
        </p:blipFill>
        <p:spPr>
          <a:xfrm>
            <a:off x="173345" y="803004"/>
            <a:ext cx="11518995" cy="3109515"/>
          </a:xfrm>
          <a:prstGeom prst="rect">
            <a:avLst/>
          </a:prstGeom>
          <a:ln>
            <a:solidFill>
              <a:schemeClr val="accent1"/>
            </a:solidFill>
          </a:ln>
        </p:spPr>
      </p:pic>
      <p:pic>
        <p:nvPicPr>
          <p:cNvPr id="11" name="Picture 10">
            <a:extLst>
              <a:ext uri="{FF2B5EF4-FFF2-40B4-BE49-F238E27FC236}">
                <a16:creationId xmlns:a16="http://schemas.microsoft.com/office/drawing/2014/main" id="{5E01B405-6B7D-F7A8-1377-D552B8943B3D}"/>
              </a:ext>
            </a:extLst>
          </p:cNvPr>
          <p:cNvPicPr>
            <a:picLocks noChangeAspect="1"/>
          </p:cNvPicPr>
          <p:nvPr/>
        </p:nvPicPr>
        <p:blipFill>
          <a:blip r:embed="rId4"/>
          <a:stretch>
            <a:fillRect/>
          </a:stretch>
        </p:blipFill>
        <p:spPr>
          <a:xfrm>
            <a:off x="3681984" y="4708937"/>
            <a:ext cx="8205428" cy="1346059"/>
          </a:xfrm>
          <a:prstGeom prst="rect">
            <a:avLst/>
          </a:prstGeom>
          <a:ln>
            <a:solidFill>
              <a:schemeClr val="accent1"/>
            </a:solidFill>
          </a:ln>
        </p:spPr>
      </p:pic>
    </p:spTree>
    <p:extLst>
      <p:ext uri="{BB962C8B-B14F-4D97-AF65-F5344CB8AC3E}">
        <p14:creationId xmlns:p14="http://schemas.microsoft.com/office/powerpoint/2010/main" val="3928018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B63A21-7279-9D42-8077-C7DDE7E0E8D4}"/>
              </a:ext>
            </a:extLst>
          </p:cNvPr>
          <p:cNvSpPr txBox="1"/>
          <p:nvPr/>
        </p:nvSpPr>
        <p:spPr>
          <a:xfrm>
            <a:off x="0" y="-1163"/>
            <a:ext cx="12192000" cy="461665"/>
          </a:xfrm>
          <a:prstGeom prst="rect">
            <a:avLst/>
          </a:prstGeom>
          <a:solidFill>
            <a:schemeClr val="accent2"/>
          </a:solidFill>
        </p:spPr>
        <p:txBody>
          <a:bodyPr wrap="square" rtlCol="0">
            <a:spAutoFit/>
          </a:bodyPr>
          <a:lstStyle/>
          <a:p>
            <a:r>
              <a:rPr lang="en-US" sz="2400" b="1" dirty="0"/>
              <a:t>Next we’ll consider the enthalpy of </a:t>
            </a:r>
            <a:r>
              <a:rPr lang="en-US" sz="2400" b="1" i="1" dirty="0"/>
              <a:t>reactions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0DC144-BB60-8D4F-A1A3-CAEC2D8534E3}"/>
                  </a:ext>
                </a:extLst>
              </p:cNvPr>
              <p:cNvSpPr txBox="1"/>
              <p:nvPr/>
            </p:nvSpPr>
            <p:spPr>
              <a:xfrm>
                <a:off x="5743257" y="722062"/>
                <a:ext cx="6205958" cy="4693977"/>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reactions here are </a:t>
                </a:r>
                <a:r>
                  <a:rPr lang="en-US" sz="2400" b="1" dirty="0"/>
                  <a:t>vaporization</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𝑣𝑎𝑝</m:t>
                        </m:r>
                      </m:sub>
                    </m:sSub>
                  </m:oMath>
                </a14:m>
                <a:r>
                  <a:rPr lang="en-US" sz="2400" dirty="0"/>
                  <a:t>), </a:t>
                </a:r>
                <a:r>
                  <a:rPr lang="en-US" sz="2400" b="1" dirty="0"/>
                  <a:t>melting</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b="0" i="1" smtClean="0">
                            <a:latin typeface="Cambria Math" panose="02040503050406030204" pitchFamily="18" charset="0"/>
                            <a:ea typeface="Cambria Math" panose="02040503050406030204" pitchFamily="18" charset="0"/>
                          </a:rPr>
                          <m:t>𝑓𝑢𝑠</m:t>
                        </m:r>
                      </m:sub>
                    </m:sSub>
                  </m:oMath>
                </a14:m>
                <a:r>
                  <a:rPr lang="en-US" sz="2400" dirty="0"/>
                  <a:t>), and </a:t>
                </a:r>
                <a:r>
                  <a:rPr lang="en-US" sz="2400" b="1" dirty="0"/>
                  <a:t>sublimation</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𝑢𝑏</m:t>
                        </m:r>
                      </m:sub>
                    </m:sSub>
                  </m:oMath>
                </a14:m>
                <a:r>
                  <a:rPr lang="en-US" sz="2400" dirty="0"/>
                  <a:t>). (Generically, these are called </a:t>
                </a:r>
                <a14:m>
                  <m:oMath xmlns:m="http://schemas.openxmlformats.org/officeDocument/2006/math">
                    <m:r>
                      <a:rPr lang="en-US" sz="2400" b="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𝐻</m:t>
                        </m:r>
                      </m:e>
                      <m:sub>
                        <m:r>
                          <a:rPr lang="en-US" sz="2400" b="0" i="1">
                            <a:latin typeface="Cambria Math" panose="02040503050406030204" pitchFamily="18" charset="0"/>
                            <a:ea typeface="Cambria Math" panose="02040503050406030204" pitchFamily="18" charset="0"/>
                          </a:rPr>
                          <m:t>𝑟𝑥𝑛</m:t>
                        </m:r>
                      </m:sub>
                    </m:sSub>
                  </m:oMath>
                </a14:m>
                <a:r>
                  <a:rPr lang="en-US" sz="2400" dirty="0"/>
                  <a:t>). </a:t>
                </a:r>
              </a:p>
              <a:p>
                <a:pPr marL="342900" indent="-342900">
                  <a:buFont typeface="Arial" panose="020B0604020202020204" pitchFamily="34" charset="0"/>
                  <a:buChar char="•"/>
                </a:pPr>
                <a:endParaRPr lang="en-US" sz="2400" dirty="0">
                  <a:ea typeface="Cambria Math" panose="02040503050406030204" pitchFamily="18" charset="0"/>
                </a:endParaRPr>
              </a:p>
              <a:p>
                <a:pPr marL="342900" indent="-342900">
                  <a:buFont typeface="Arial" panose="020B0604020202020204" pitchFamily="34" charset="0"/>
                  <a:buChar char="•"/>
                </a:pPr>
                <a:r>
                  <a:rPr lang="en-US" sz="2400" dirty="0">
                    <a:ea typeface="Cambria Math" panose="02040503050406030204" pitchFamily="18" charset="0"/>
                  </a:rPr>
                  <a:t>Because these lines</a:t>
                </a:r>
                <a:r>
                  <a:rPr lang="en-US" sz="2400" dirty="0"/>
                  <a:t> </a:t>
                </a:r>
                <a:r>
                  <a:rPr lang="en-US" sz="2400" dirty="0">
                    <a:ea typeface="Cambria Math" panose="02040503050406030204" pitchFamily="18" charset="0"/>
                  </a:rPr>
                  <a:t>are vertical, it means we’re thinking about each </a:t>
                </a:r>
                <a:r>
                  <a:rPr lang="en-US" sz="2400" dirty="0"/>
                  <a:t>experiment taking place at a fixed temperature and pressure.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0" dirty="0">
                    <a:ea typeface="Cambria Math" panose="02040503050406030204" pitchFamily="18" charset="0"/>
                  </a:rPr>
                  <a:t>We can make all kinds of predictions from this. For example,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smtClean="0">
                            <a:latin typeface="Cambria Math" panose="02040503050406030204" pitchFamily="18" charset="0"/>
                            <a:ea typeface="Cambria Math" panose="02040503050406030204" pitchFamily="18" charset="0"/>
                          </a:rPr>
                          <m:t>𝒗𝒂𝒑</m:t>
                        </m:r>
                      </m:sub>
                    </m:sSub>
                  </m:oMath>
                </a14:m>
                <a:r>
                  <a:rPr lang="en-US" sz="2400" b="1" dirty="0"/>
                  <a:t> gets smaller at higher temperature</a:t>
                </a:r>
                <a:r>
                  <a:rPr lang="en-US" sz="2400" dirty="0"/>
                  <a:t>, which we can see must be true since </a:t>
                </a:r>
                <a14:m>
                  <m:oMath xmlns:m="http://schemas.openxmlformats.org/officeDocument/2006/math">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𝑃</m:t>
                        </m:r>
                      </m:sub>
                      <m:sup>
                        <m:r>
                          <a:rPr lang="en-US" sz="2400" i="1">
                            <a:latin typeface="Cambria Math" panose="02040503050406030204" pitchFamily="18" charset="0"/>
                            <a:ea typeface="Cambria Math" panose="02040503050406030204" pitchFamily="18" charset="0"/>
                          </a:rPr>
                          <m:t>𝑙𝑖𝑞𝑢𝑖𝑑</m:t>
                        </m:r>
                      </m:sup>
                    </m:sSubSup>
                    <m:r>
                      <a:rPr lang="en-US" sz="2400" i="1">
                        <a:latin typeface="Cambria Math" panose="02040503050406030204" pitchFamily="18" charset="0"/>
                        <a:ea typeface="Cambria Math" panose="02040503050406030204" pitchFamily="18" charset="0"/>
                      </a:rPr>
                      <m:t>&gt;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𝑃</m:t>
                        </m:r>
                      </m:sub>
                      <m:sup>
                        <m:r>
                          <a:rPr lang="en-US" sz="2400" i="1">
                            <a:latin typeface="Cambria Math" panose="02040503050406030204" pitchFamily="18" charset="0"/>
                            <a:ea typeface="Cambria Math" panose="02040503050406030204" pitchFamily="18" charset="0"/>
                          </a:rPr>
                          <m:t>𝑣𝑎𝑝𝑜𝑟</m:t>
                        </m:r>
                      </m:sup>
                    </m:sSubSup>
                  </m:oMath>
                </a14:m>
                <a:r>
                  <a:rPr lang="en-US" sz="2400" b="0" dirty="0">
                    <a:ea typeface="Cambria Math" panose="02040503050406030204" pitchFamily="18" charset="0"/>
                  </a:rPr>
                  <a:t>.</a:t>
                </a:r>
                <a:endParaRPr lang="en-US" sz="2400" dirty="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DB0DC144-BB60-8D4F-A1A3-CAEC2D8534E3}"/>
                  </a:ext>
                </a:extLst>
              </p:cNvPr>
              <p:cNvSpPr txBox="1">
                <a:spLocks noRot="1" noChangeAspect="1" noMove="1" noResize="1" noEditPoints="1" noAdjustHandles="1" noChangeArrowheads="1" noChangeShapeType="1" noTextEdit="1"/>
              </p:cNvSpPr>
              <p:nvPr/>
            </p:nvSpPr>
            <p:spPr>
              <a:xfrm>
                <a:off x="5743257" y="722062"/>
                <a:ext cx="6205958" cy="4693977"/>
              </a:xfrm>
              <a:prstGeom prst="rect">
                <a:avLst/>
              </a:prstGeom>
              <a:blipFill>
                <a:blip r:embed="rId2"/>
                <a:stretch>
                  <a:fillRect l="-1431" t="-809" r="-613" b="-161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ABE1F1EA-D7B2-35E9-2920-C0035A713B8E}"/>
              </a:ext>
            </a:extLst>
          </p:cNvPr>
          <p:cNvGrpSpPr/>
          <p:nvPr/>
        </p:nvGrpSpPr>
        <p:grpSpPr>
          <a:xfrm>
            <a:off x="242785" y="938194"/>
            <a:ext cx="5445100" cy="4636041"/>
            <a:chOff x="242785" y="938194"/>
            <a:chExt cx="5445100" cy="4636041"/>
          </a:xfrm>
        </p:grpSpPr>
        <p:pic>
          <p:nvPicPr>
            <p:cNvPr id="21" name="Picture 20">
              <a:extLst>
                <a:ext uri="{FF2B5EF4-FFF2-40B4-BE49-F238E27FC236}">
                  <a16:creationId xmlns:a16="http://schemas.microsoft.com/office/drawing/2014/main" id="{E33086E3-32A4-D989-97AF-4822962CB415}"/>
                </a:ext>
              </a:extLst>
            </p:cNvPr>
            <p:cNvPicPr>
              <a:picLocks noChangeAspect="1"/>
            </p:cNvPicPr>
            <p:nvPr/>
          </p:nvPicPr>
          <p:blipFill>
            <a:blip r:embed="rId3"/>
            <a:stretch>
              <a:fillRect/>
            </a:stretch>
          </p:blipFill>
          <p:spPr>
            <a:xfrm>
              <a:off x="242785" y="938194"/>
              <a:ext cx="5445100" cy="4636041"/>
            </a:xfrm>
            <a:prstGeom prst="rect">
              <a:avLst/>
            </a:prstGeom>
          </p:spPr>
        </p:pic>
        <p:grpSp>
          <p:nvGrpSpPr>
            <p:cNvPr id="22" name="Group 21">
              <a:extLst>
                <a:ext uri="{FF2B5EF4-FFF2-40B4-BE49-F238E27FC236}">
                  <a16:creationId xmlns:a16="http://schemas.microsoft.com/office/drawing/2014/main" id="{C8B527D9-4EFB-7D57-180D-DCC96EB788C7}"/>
                </a:ext>
              </a:extLst>
            </p:cNvPr>
            <p:cNvGrpSpPr/>
            <p:nvPr/>
          </p:nvGrpSpPr>
          <p:grpSpPr>
            <a:xfrm>
              <a:off x="2658947" y="3463877"/>
              <a:ext cx="1046838" cy="655261"/>
              <a:chOff x="1023242" y="3388810"/>
              <a:chExt cx="1046838" cy="655261"/>
            </a:xfrm>
          </p:grpSpPr>
          <p:cxnSp>
            <p:nvCxnSpPr>
              <p:cNvPr id="23" name="Straight Arrow Connector 22">
                <a:extLst>
                  <a:ext uri="{FF2B5EF4-FFF2-40B4-BE49-F238E27FC236}">
                    <a16:creationId xmlns:a16="http://schemas.microsoft.com/office/drawing/2014/main" id="{94D04895-02FC-CE0F-4B73-EB0403898C34}"/>
                  </a:ext>
                </a:extLst>
              </p:cNvPr>
              <p:cNvCxnSpPr>
                <a:cxnSpLocks/>
              </p:cNvCxnSpPr>
              <p:nvPr/>
            </p:nvCxnSpPr>
            <p:spPr>
              <a:xfrm flipV="1">
                <a:off x="1023242" y="3388810"/>
                <a:ext cx="0" cy="655261"/>
              </a:xfrm>
              <a:prstGeom prst="straightConnector1">
                <a:avLst/>
              </a:prstGeom>
              <a:ln w="101600">
                <a:gradFill>
                  <a:gsLst>
                    <a:gs pos="0">
                      <a:schemeClr val="bg1">
                        <a:alpha val="4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D43A3D-0404-B380-C412-5E7451431D19}"/>
                      </a:ext>
                    </a:extLst>
                  </p:cNvPr>
                  <p:cNvSpPr txBox="1"/>
                  <p:nvPr/>
                </p:nvSpPr>
                <p:spPr>
                  <a:xfrm>
                    <a:off x="1292768" y="3423306"/>
                    <a:ext cx="777312" cy="424732"/>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𝑓𝑢𝑠</m:t>
                              </m:r>
                            </m:sub>
                          </m:sSub>
                        </m:oMath>
                      </m:oMathPara>
                    </a14:m>
                    <a:endParaRPr lang="en-US" sz="2000" dirty="0"/>
                  </a:p>
                </p:txBody>
              </p:sp>
            </mc:Choice>
            <mc:Fallback xmlns="">
              <p:sp>
                <p:nvSpPr>
                  <p:cNvPr id="24" name="TextBox 23">
                    <a:extLst>
                      <a:ext uri="{FF2B5EF4-FFF2-40B4-BE49-F238E27FC236}">
                        <a16:creationId xmlns:a16="http://schemas.microsoft.com/office/drawing/2014/main" id="{8BD43A3D-0404-B380-C412-5E7451431D19}"/>
                      </a:ext>
                    </a:extLst>
                  </p:cNvPr>
                  <p:cNvSpPr txBox="1">
                    <a:spLocks noRot="1" noChangeAspect="1" noMove="1" noResize="1" noEditPoints="1" noAdjustHandles="1" noChangeArrowheads="1" noChangeShapeType="1" noTextEdit="1"/>
                  </p:cNvSpPr>
                  <p:nvPr/>
                </p:nvSpPr>
                <p:spPr>
                  <a:xfrm>
                    <a:off x="1292768" y="3423306"/>
                    <a:ext cx="777312" cy="424732"/>
                  </a:xfrm>
                  <a:prstGeom prst="rect">
                    <a:avLst/>
                  </a:prstGeom>
                  <a:blipFill>
                    <a:blip r:embed="rId4"/>
                    <a:stretch>
                      <a:fillRect r="-1563" b="-5714"/>
                    </a:stretch>
                  </a:blipFill>
                  <a:ln>
                    <a:solidFill>
                      <a:schemeClr val="tx1"/>
                    </a:solidFill>
                  </a:ln>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452225AE-34A6-3574-762D-170D0AA6A3E9}"/>
                </a:ext>
              </a:extLst>
            </p:cNvPr>
            <p:cNvGrpSpPr/>
            <p:nvPr/>
          </p:nvGrpSpPr>
          <p:grpSpPr>
            <a:xfrm>
              <a:off x="3046538" y="2272937"/>
              <a:ext cx="1049318" cy="903719"/>
              <a:chOff x="1023242" y="2613067"/>
              <a:chExt cx="1049318" cy="903719"/>
            </a:xfrm>
          </p:grpSpPr>
          <p:cxnSp>
            <p:nvCxnSpPr>
              <p:cNvPr id="27" name="Straight Arrow Connector 26">
                <a:extLst>
                  <a:ext uri="{FF2B5EF4-FFF2-40B4-BE49-F238E27FC236}">
                    <a16:creationId xmlns:a16="http://schemas.microsoft.com/office/drawing/2014/main" id="{460662A3-DE67-2F8E-48EE-AF19DD5B79CB}"/>
                  </a:ext>
                </a:extLst>
              </p:cNvPr>
              <p:cNvCxnSpPr>
                <a:cxnSpLocks/>
              </p:cNvCxnSpPr>
              <p:nvPr/>
            </p:nvCxnSpPr>
            <p:spPr>
              <a:xfrm flipV="1">
                <a:off x="1023242" y="2613067"/>
                <a:ext cx="0" cy="903719"/>
              </a:xfrm>
              <a:prstGeom prst="straightConnector1">
                <a:avLst/>
              </a:prstGeom>
              <a:ln w="101600">
                <a:gradFill>
                  <a:gsLst>
                    <a:gs pos="0">
                      <a:schemeClr val="bg1">
                        <a:alpha val="71000"/>
                      </a:schemeClr>
                    </a:gs>
                    <a:gs pos="100000">
                      <a:srgbClr val="7030A0"/>
                    </a:gs>
                    <a:gs pos="100000">
                      <a:schemeClr val="accent1">
                        <a:lumMod val="30000"/>
                        <a:lumOff val="70000"/>
                      </a:schemeClr>
                    </a:gs>
                  </a:gsLst>
                  <a:lin ang="5400000" scaled="1"/>
                </a:gra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94FB2-6A1F-68CF-CD96-CB50EFC794DC}"/>
                      </a:ext>
                    </a:extLst>
                  </p:cNvPr>
                  <p:cNvSpPr txBox="1"/>
                  <p:nvPr/>
                </p:nvSpPr>
                <p:spPr>
                  <a:xfrm>
                    <a:off x="1295249" y="2613067"/>
                    <a:ext cx="777311" cy="423770"/>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𝑣𝑎𝑝</m:t>
                              </m:r>
                            </m:sub>
                          </m:sSub>
                        </m:oMath>
                      </m:oMathPara>
                    </a14:m>
                    <a:endParaRPr lang="en-US" sz="2000" dirty="0"/>
                  </a:p>
                </p:txBody>
              </p:sp>
            </mc:Choice>
            <mc:Fallback xmlns="">
              <p:sp>
                <p:nvSpPr>
                  <p:cNvPr id="28" name="TextBox 27">
                    <a:extLst>
                      <a:ext uri="{FF2B5EF4-FFF2-40B4-BE49-F238E27FC236}">
                        <a16:creationId xmlns:a16="http://schemas.microsoft.com/office/drawing/2014/main" id="{EFA94FB2-6A1F-68CF-CD96-CB50EFC794DC}"/>
                      </a:ext>
                    </a:extLst>
                  </p:cNvPr>
                  <p:cNvSpPr txBox="1">
                    <a:spLocks noRot="1" noChangeAspect="1" noMove="1" noResize="1" noEditPoints="1" noAdjustHandles="1" noChangeArrowheads="1" noChangeShapeType="1" noTextEdit="1"/>
                  </p:cNvSpPr>
                  <p:nvPr/>
                </p:nvSpPr>
                <p:spPr>
                  <a:xfrm>
                    <a:off x="1295249" y="2613067"/>
                    <a:ext cx="777311" cy="423770"/>
                  </a:xfrm>
                  <a:prstGeom prst="rect">
                    <a:avLst/>
                  </a:prstGeom>
                  <a:blipFill>
                    <a:blip r:embed="rId5"/>
                    <a:stretch>
                      <a:fillRect r="-3125" b="-5714"/>
                    </a:stretch>
                  </a:blipFill>
                  <a:ln>
                    <a:solidFill>
                      <a:schemeClr val="tx1"/>
                    </a:solidFill>
                  </a:ln>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53637197-62A8-B285-314C-6750E88526E6}"/>
                </a:ext>
              </a:extLst>
            </p:cNvPr>
            <p:cNvGrpSpPr/>
            <p:nvPr/>
          </p:nvGrpSpPr>
          <p:grpSpPr>
            <a:xfrm>
              <a:off x="1177821" y="2645816"/>
              <a:ext cx="934358" cy="1914928"/>
              <a:chOff x="1021101" y="2737543"/>
              <a:chExt cx="934358" cy="1914928"/>
            </a:xfrm>
          </p:grpSpPr>
          <p:cxnSp>
            <p:nvCxnSpPr>
              <p:cNvPr id="32" name="Straight Arrow Connector 31">
                <a:extLst>
                  <a:ext uri="{FF2B5EF4-FFF2-40B4-BE49-F238E27FC236}">
                    <a16:creationId xmlns:a16="http://schemas.microsoft.com/office/drawing/2014/main" id="{1CD4C33C-2AE3-1690-4B06-98747BD6E2DE}"/>
                  </a:ext>
                </a:extLst>
              </p:cNvPr>
              <p:cNvCxnSpPr>
                <a:cxnSpLocks/>
              </p:cNvCxnSpPr>
              <p:nvPr/>
            </p:nvCxnSpPr>
            <p:spPr>
              <a:xfrm flipV="1">
                <a:off x="1021101" y="2737543"/>
                <a:ext cx="0" cy="1914928"/>
              </a:xfrm>
              <a:prstGeom prst="straightConnector1">
                <a:avLst/>
              </a:prstGeom>
              <a:ln w="101600">
                <a:gradFill>
                  <a:gsLst>
                    <a:gs pos="0">
                      <a:schemeClr val="bg1">
                        <a:alpha val="88000"/>
                      </a:schemeClr>
                    </a:gs>
                    <a:gs pos="100000">
                      <a:schemeClr val="accent1">
                        <a:lumMod val="45000"/>
                        <a:lumOff val="55000"/>
                      </a:schemeClr>
                    </a:gs>
                    <a:gs pos="98000">
                      <a:srgbClr val="7030A0">
                        <a:alpha val="44000"/>
                      </a:srgbClr>
                    </a:gs>
                    <a:gs pos="100000">
                      <a:schemeClr val="accent1">
                        <a:lumMod val="30000"/>
                        <a:lumOff val="70000"/>
                      </a:schemeClr>
                    </a:gs>
                  </a:gsLst>
                  <a:lin ang="5400000" scaled="1"/>
                </a:gra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91B6AA0-608A-F695-A64A-7E37E76F36CE}"/>
                      </a:ext>
                    </a:extLst>
                  </p:cNvPr>
                  <p:cNvSpPr txBox="1"/>
                  <p:nvPr/>
                </p:nvSpPr>
                <p:spPr>
                  <a:xfrm>
                    <a:off x="1167784" y="4123763"/>
                    <a:ext cx="787675" cy="400110"/>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𝑠𝑢𝑏</m:t>
                              </m:r>
                            </m:sub>
                          </m:sSub>
                        </m:oMath>
                      </m:oMathPara>
                    </a14:m>
                    <a:endParaRPr lang="en-US" sz="2000" dirty="0"/>
                  </a:p>
                </p:txBody>
              </p:sp>
            </mc:Choice>
            <mc:Fallback xmlns="">
              <p:sp>
                <p:nvSpPr>
                  <p:cNvPr id="34" name="TextBox 33">
                    <a:extLst>
                      <a:ext uri="{FF2B5EF4-FFF2-40B4-BE49-F238E27FC236}">
                        <a16:creationId xmlns:a16="http://schemas.microsoft.com/office/drawing/2014/main" id="{D91B6AA0-608A-F695-A64A-7E37E76F36CE}"/>
                      </a:ext>
                    </a:extLst>
                  </p:cNvPr>
                  <p:cNvSpPr txBox="1">
                    <a:spLocks noRot="1" noChangeAspect="1" noMove="1" noResize="1" noEditPoints="1" noAdjustHandles="1" noChangeArrowheads="1" noChangeShapeType="1" noTextEdit="1"/>
                  </p:cNvSpPr>
                  <p:nvPr/>
                </p:nvSpPr>
                <p:spPr>
                  <a:xfrm>
                    <a:off x="1167784" y="4123763"/>
                    <a:ext cx="787675" cy="400110"/>
                  </a:xfrm>
                  <a:prstGeom prst="rect">
                    <a:avLst/>
                  </a:prstGeom>
                  <a:blipFill>
                    <a:blip r:embed="rId6"/>
                    <a:stretch>
                      <a:fillRect r="-1563"/>
                    </a:stretch>
                  </a:blipFill>
                  <a:ln>
                    <a:solidFill>
                      <a:schemeClr val="tx1"/>
                    </a:solidFill>
                  </a:ln>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BAD3C35D-F79B-2478-FEB0-B122CBED43F3}"/>
                </a:ext>
              </a:extLst>
            </p:cNvPr>
            <p:cNvSpPr txBox="1"/>
            <p:nvPr/>
          </p:nvSpPr>
          <p:spPr>
            <a:xfrm rot="20937310">
              <a:off x="1366467" y="2115559"/>
              <a:ext cx="716975" cy="369332"/>
            </a:xfrm>
            <a:prstGeom prst="rect">
              <a:avLst/>
            </a:prstGeom>
            <a:noFill/>
          </p:spPr>
          <p:txBody>
            <a:bodyPr wrap="square" rtlCol="0">
              <a:spAutoFit/>
            </a:bodyPr>
            <a:lstStyle/>
            <a:p>
              <a:r>
                <a:rPr lang="en-US" dirty="0"/>
                <a:t>gas</a:t>
              </a:r>
            </a:p>
          </p:txBody>
        </p:sp>
        <p:sp>
          <p:nvSpPr>
            <p:cNvPr id="42" name="TextBox 41">
              <a:extLst>
                <a:ext uri="{FF2B5EF4-FFF2-40B4-BE49-F238E27FC236}">
                  <a16:creationId xmlns:a16="http://schemas.microsoft.com/office/drawing/2014/main" id="{C54D1C04-BD41-FB0E-0DB9-66E404A774D7}"/>
                </a:ext>
              </a:extLst>
            </p:cNvPr>
            <p:cNvSpPr txBox="1"/>
            <p:nvPr/>
          </p:nvSpPr>
          <p:spPr>
            <a:xfrm rot="19887681">
              <a:off x="2032069" y="3106426"/>
              <a:ext cx="716975" cy="369332"/>
            </a:xfrm>
            <a:prstGeom prst="rect">
              <a:avLst/>
            </a:prstGeom>
            <a:noFill/>
          </p:spPr>
          <p:txBody>
            <a:bodyPr wrap="square" rtlCol="0">
              <a:spAutoFit/>
            </a:bodyPr>
            <a:lstStyle/>
            <a:p>
              <a:r>
                <a:rPr lang="en-US" dirty="0">
                  <a:solidFill>
                    <a:schemeClr val="bg1"/>
                  </a:solidFill>
                </a:rPr>
                <a:t>liquid</a:t>
              </a:r>
            </a:p>
          </p:txBody>
        </p:sp>
        <p:sp>
          <p:nvSpPr>
            <p:cNvPr id="43" name="TextBox 42">
              <a:extLst>
                <a:ext uri="{FF2B5EF4-FFF2-40B4-BE49-F238E27FC236}">
                  <a16:creationId xmlns:a16="http://schemas.microsoft.com/office/drawing/2014/main" id="{C63445C0-5533-5FB0-A29B-3B6B475F5561}"/>
                </a:ext>
              </a:extLst>
            </p:cNvPr>
            <p:cNvSpPr txBox="1"/>
            <p:nvPr/>
          </p:nvSpPr>
          <p:spPr>
            <a:xfrm rot="20582567">
              <a:off x="3737369" y="3221084"/>
              <a:ext cx="716975" cy="369332"/>
            </a:xfrm>
            <a:prstGeom prst="rect">
              <a:avLst/>
            </a:prstGeom>
            <a:noFill/>
          </p:spPr>
          <p:txBody>
            <a:bodyPr wrap="square" rtlCol="0">
              <a:spAutoFit/>
            </a:bodyPr>
            <a:lstStyle/>
            <a:p>
              <a:r>
                <a:rPr lang="en-US" dirty="0">
                  <a:solidFill>
                    <a:schemeClr val="bg1"/>
                  </a:solidFill>
                </a:rPr>
                <a:t>solid</a:t>
              </a:r>
            </a:p>
          </p:txBody>
        </p:sp>
      </p:grpSp>
    </p:spTree>
    <p:extLst>
      <p:ext uri="{BB962C8B-B14F-4D97-AF65-F5344CB8AC3E}">
        <p14:creationId xmlns:p14="http://schemas.microsoft.com/office/powerpoint/2010/main" val="75351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91216123-C1B2-B6B3-AA58-D9DB7410BE21}"/>
              </a:ext>
            </a:extLst>
          </p:cNvPr>
          <p:cNvGrpSpPr/>
          <p:nvPr/>
        </p:nvGrpSpPr>
        <p:grpSpPr>
          <a:xfrm>
            <a:off x="8274193" y="1281094"/>
            <a:ext cx="3794586" cy="3230768"/>
            <a:chOff x="8274193" y="1281094"/>
            <a:chExt cx="3794586" cy="3230768"/>
          </a:xfrm>
        </p:grpSpPr>
        <p:pic>
          <p:nvPicPr>
            <p:cNvPr id="62" name="Picture 61">
              <a:extLst>
                <a:ext uri="{FF2B5EF4-FFF2-40B4-BE49-F238E27FC236}">
                  <a16:creationId xmlns:a16="http://schemas.microsoft.com/office/drawing/2014/main" id="{4327E998-513E-45B7-F8F3-064C7C071CCF}"/>
                </a:ext>
              </a:extLst>
            </p:cNvPr>
            <p:cNvPicPr>
              <a:picLocks noChangeAspect="1"/>
            </p:cNvPicPr>
            <p:nvPr/>
          </p:nvPicPr>
          <p:blipFill>
            <a:blip r:embed="rId3"/>
            <a:stretch>
              <a:fillRect/>
            </a:stretch>
          </p:blipFill>
          <p:spPr>
            <a:xfrm>
              <a:off x="8274193" y="1281094"/>
              <a:ext cx="3794586" cy="3230768"/>
            </a:xfrm>
            <a:prstGeom prst="rect">
              <a:avLst/>
            </a:prstGeom>
          </p:spPr>
        </p:pic>
        <p:cxnSp>
          <p:nvCxnSpPr>
            <p:cNvPr id="20" name="Straight Arrow Connector 19">
              <a:extLst>
                <a:ext uri="{FF2B5EF4-FFF2-40B4-BE49-F238E27FC236}">
                  <a16:creationId xmlns:a16="http://schemas.microsoft.com/office/drawing/2014/main" id="{F2756FE9-F4D0-76D7-ECC3-2FCA7ACF5884}"/>
                </a:ext>
              </a:extLst>
            </p:cNvPr>
            <p:cNvCxnSpPr>
              <a:cxnSpLocks/>
            </p:cNvCxnSpPr>
            <p:nvPr/>
          </p:nvCxnSpPr>
          <p:spPr>
            <a:xfrm>
              <a:off x="8779356" y="3981384"/>
              <a:ext cx="2589684" cy="6307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9518263-0A03-5C91-BEB4-A674E0B99F9B}"/>
              </a:ext>
            </a:extLst>
          </p:cNvPr>
          <p:cNvGrpSpPr/>
          <p:nvPr/>
        </p:nvGrpSpPr>
        <p:grpSpPr>
          <a:xfrm>
            <a:off x="380417" y="596534"/>
            <a:ext cx="7236197" cy="5281753"/>
            <a:chOff x="66907" y="492030"/>
            <a:chExt cx="7236197" cy="5281753"/>
          </a:xfrm>
        </p:grpSpPr>
        <p:grpSp>
          <p:nvGrpSpPr>
            <p:cNvPr id="24" name="Group 23">
              <a:extLst>
                <a:ext uri="{FF2B5EF4-FFF2-40B4-BE49-F238E27FC236}">
                  <a16:creationId xmlns:a16="http://schemas.microsoft.com/office/drawing/2014/main" id="{D7D49B3F-4C39-E854-AD65-225A66BF7406}"/>
                </a:ext>
              </a:extLst>
            </p:cNvPr>
            <p:cNvGrpSpPr>
              <a:grpSpLocks noChangeAspect="1"/>
            </p:cNvGrpSpPr>
            <p:nvPr/>
          </p:nvGrpSpPr>
          <p:grpSpPr>
            <a:xfrm>
              <a:off x="66907" y="492030"/>
              <a:ext cx="7236197" cy="5281753"/>
              <a:chOff x="68760" y="492030"/>
              <a:chExt cx="7826531" cy="5712642"/>
            </a:xfrm>
          </p:grpSpPr>
          <p:grpSp>
            <p:nvGrpSpPr>
              <p:cNvPr id="26" name="Group 25">
                <a:extLst>
                  <a:ext uri="{FF2B5EF4-FFF2-40B4-BE49-F238E27FC236}">
                    <a16:creationId xmlns:a16="http://schemas.microsoft.com/office/drawing/2014/main" id="{259035AC-5FF0-99D6-E92D-71595DF0F1A9}"/>
                  </a:ext>
                </a:extLst>
              </p:cNvPr>
              <p:cNvGrpSpPr/>
              <p:nvPr/>
            </p:nvGrpSpPr>
            <p:grpSpPr>
              <a:xfrm>
                <a:off x="68760" y="492030"/>
                <a:ext cx="7826531" cy="5712642"/>
                <a:chOff x="68760" y="492030"/>
                <a:chExt cx="7826531" cy="5712642"/>
              </a:xfrm>
            </p:grpSpPr>
            <p:grpSp>
              <p:nvGrpSpPr>
                <p:cNvPr id="35" name="Group 34">
                  <a:extLst>
                    <a:ext uri="{FF2B5EF4-FFF2-40B4-BE49-F238E27FC236}">
                      <a16:creationId xmlns:a16="http://schemas.microsoft.com/office/drawing/2014/main" id="{747F213F-72B8-D85F-2D85-E49A21CE5688}"/>
                    </a:ext>
                  </a:extLst>
                </p:cNvPr>
                <p:cNvGrpSpPr/>
                <p:nvPr/>
              </p:nvGrpSpPr>
              <p:grpSpPr>
                <a:xfrm>
                  <a:off x="68760" y="492030"/>
                  <a:ext cx="7826531" cy="5712642"/>
                  <a:chOff x="190680" y="492030"/>
                  <a:chExt cx="7826531" cy="5712642"/>
                </a:xfrm>
              </p:grpSpPr>
              <p:grpSp>
                <p:nvGrpSpPr>
                  <p:cNvPr id="59" name="Group 58">
                    <a:extLst>
                      <a:ext uri="{FF2B5EF4-FFF2-40B4-BE49-F238E27FC236}">
                        <a16:creationId xmlns:a16="http://schemas.microsoft.com/office/drawing/2014/main" id="{7E8DD5D6-C18A-970E-6F3E-CCAC65605F5E}"/>
                      </a:ext>
                    </a:extLst>
                  </p:cNvPr>
                  <p:cNvGrpSpPr/>
                  <p:nvPr/>
                </p:nvGrpSpPr>
                <p:grpSpPr>
                  <a:xfrm>
                    <a:off x="190680" y="492030"/>
                    <a:ext cx="7826531" cy="5712642"/>
                    <a:chOff x="2064003" y="912222"/>
                    <a:chExt cx="7826531" cy="5712642"/>
                  </a:xfrm>
                </p:grpSpPr>
                <p:grpSp>
                  <p:nvGrpSpPr>
                    <p:cNvPr id="61" name="Group 60">
                      <a:extLst>
                        <a:ext uri="{FF2B5EF4-FFF2-40B4-BE49-F238E27FC236}">
                          <a16:creationId xmlns:a16="http://schemas.microsoft.com/office/drawing/2014/main" id="{203BE3F2-EC46-E9E8-7D83-FF5753B09A0F}"/>
                        </a:ext>
                      </a:extLst>
                    </p:cNvPr>
                    <p:cNvGrpSpPr/>
                    <p:nvPr/>
                  </p:nvGrpSpPr>
                  <p:grpSpPr>
                    <a:xfrm>
                      <a:off x="2064003" y="912222"/>
                      <a:ext cx="7826531" cy="5712642"/>
                      <a:chOff x="2017622" y="876292"/>
                      <a:chExt cx="6795645" cy="4915974"/>
                    </a:xfrm>
                  </p:grpSpPr>
                  <p:grpSp>
                    <p:nvGrpSpPr>
                      <p:cNvPr id="71" name="Group 70">
                        <a:extLst>
                          <a:ext uri="{FF2B5EF4-FFF2-40B4-BE49-F238E27FC236}">
                            <a16:creationId xmlns:a16="http://schemas.microsoft.com/office/drawing/2014/main" id="{D2C13CAE-310B-C790-E6CF-BF6AE2702F8F}"/>
                          </a:ext>
                        </a:extLst>
                      </p:cNvPr>
                      <p:cNvGrpSpPr/>
                      <p:nvPr/>
                    </p:nvGrpSpPr>
                    <p:grpSpPr>
                      <a:xfrm>
                        <a:off x="2349714" y="876292"/>
                        <a:ext cx="6463553" cy="4428565"/>
                        <a:chOff x="1345667" y="1362635"/>
                        <a:chExt cx="6463553" cy="4428565"/>
                      </a:xfrm>
                    </p:grpSpPr>
                    <p:cxnSp>
                      <p:nvCxnSpPr>
                        <p:cNvPr id="83" name="Straight Connector 82">
                          <a:extLst>
                            <a:ext uri="{FF2B5EF4-FFF2-40B4-BE49-F238E27FC236}">
                              <a16:creationId xmlns:a16="http://schemas.microsoft.com/office/drawing/2014/main" id="{CCE4F2D9-13E3-630E-D645-86454452C09F}"/>
                            </a:ext>
                          </a:extLst>
                        </p:cNvPr>
                        <p:cNvCxnSpPr/>
                        <p:nvPr/>
                      </p:nvCxnSpPr>
                      <p:spPr>
                        <a:xfrm>
                          <a:off x="1362635" y="1362635"/>
                          <a:ext cx="0" cy="4428565"/>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5C3C8E-8647-7526-0DF2-B29585661602}"/>
                            </a:ext>
                          </a:extLst>
                        </p:cNvPr>
                        <p:cNvCxnSpPr>
                          <a:cxnSpLocks/>
                        </p:cNvCxnSpPr>
                        <p:nvPr/>
                      </p:nvCxnSpPr>
                      <p:spPr>
                        <a:xfrm flipH="1">
                          <a:off x="1345667" y="5774143"/>
                          <a:ext cx="6463553" cy="0"/>
                        </a:xfrm>
                        <a:prstGeom prst="line">
                          <a:avLst/>
                        </a:prstGeom>
                        <a:ln w="635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E2EDE4B-24BC-FC1E-1875-E4A05A312869}"/>
                          </a:ext>
                        </a:extLst>
                      </p:cNvPr>
                      <p:cNvSpPr txBox="1"/>
                      <p:nvPr/>
                    </p:nvSpPr>
                    <p:spPr>
                      <a:xfrm>
                        <a:off x="5276897" y="5330601"/>
                        <a:ext cx="2456329" cy="461665"/>
                      </a:xfrm>
                      <a:prstGeom prst="rect">
                        <a:avLst/>
                      </a:prstGeom>
                      <a:noFill/>
                    </p:spPr>
                    <p:txBody>
                      <a:bodyPr wrap="square" rtlCol="0">
                        <a:spAutoFit/>
                      </a:bodyPr>
                      <a:lstStyle/>
                      <a:p>
                        <a:r>
                          <a:rPr lang="en-US" sz="2400" dirty="0"/>
                          <a:t>T</a:t>
                        </a:r>
                      </a:p>
                    </p:txBody>
                  </p:sp>
                  <p:sp>
                    <p:nvSpPr>
                      <p:cNvPr id="73" name="TextBox 72">
                        <a:extLst>
                          <a:ext uri="{FF2B5EF4-FFF2-40B4-BE49-F238E27FC236}">
                            <a16:creationId xmlns:a16="http://schemas.microsoft.com/office/drawing/2014/main" id="{D0A59056-7F6B-9619-08B4-2B3C9F454A14}"/>
                          </a:ext>
                        </a:extLst>
                      </p:cNvPr>
                      <p:cNvSpPr txBox="1"/>
                      <p:nvPr/>
                    </p:nvSpPr>
                    <p:spPr>
                      <a:xfrm>
                        <a:off x="2017622" y="2185001"/>
                        <a:ext cx="2456329" cy="461665"/>
                      </a:xfrm>
                      <a:prstGeom prst="rect">
                        <a:avLst/>
                      </a:prstGeom>
                      <a:noFill/>
                    </p:spPr>
                    <p:txBody>
                      <a:bodyPr wrap="square" rtlCol="0">
                        <a:spAutoFit/>
                      </a:bodyPr>
                      <a:lstStyle/>
                      <a:p>
                        <a:r>
                          <a:rPr lang="en-US" sz="2400" dirty="0"/>
                          <a:t>H</a:t>
                        </a:r>
                      </a:p>
                    </p:txBody>
                  </p:sp>
                  <p:grpSp>
                    <p:nvGrpSpPr>
                      <p:cNvPr id="74" name="Group 73">
                        <a:extLst>
                          <a:ext uri="{FF2B5EF4-FFF2-40B4-BE49-F238E27FC236}">
                            <a16:creationId xmlns:a16="http://schemas.microsoft.com/office/drawing/2014/main" id="{0F2DB3A4-4291-CB08-3FE4-ECC31D075EBF}"/>
                          </a:ext>
                        </a:extLst>
                      </p:cNvPr>
                      <p:cNvGrpSpPr/>
                      <p:nvPr/>
                    </p:nvGrpSpPr>
                    <p:grpSpPr>
                      <a:xfrm>
                        <a:off x="3557865" y="2104837"/>
                        <a:ext cx="5136729" cy="1607401"/>
                        <a:chOff x="3557865" y="2104837"/>
                        <a:chExt cx="5136729" cy="1607401"/>
                      </a:xfrm>
                    </p:grpSpPr>
                    <p:cxnSp>
                      <p:nvCxnSpPr>
                        <p:cNvPr id="81" name="Straight Connector 80">
                          <a:extLst>
                            <a:ext uri="{FF2B5EF4-FFF2-40B4-BE49-F238E27FC236}">
                              <a16:creationId xmlns:a16="http://schemas.microsoft.com/office/drawing/2014/main" id="{E95CA487-243D-5673-84C1-95EA267F38A3}"/>
                            </a:ext>
                          </a:extLst>
                        </p:cNvPr>
                        <p:cNvCxnSpPr>
                          <a:cxnSpLocks/>
                        </p:cNvCxnSpPr>
                        <p:nvPr/>
                      </p:nvCxnSpPr>
                      <p:spPr>
                        <a:xfrm flipH="1">
                          <a:off x="3557865" y="2373628"/>
                          <a:ext cx="5136729" cy="13386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13B1A37-2180-812F-0158-588706413E25}"/>
                                </a:ext>
                              </a:extLst>
                            </p:cNvPr>
                            <p:cNvSpPr txBox="1"/>
                            <p:nvPr/>
                          </p:nvSpPr>
                          <p:spPr>
                            <a:xfrm rot="20784864">
                              <a:off x="5687012" y="2104837"/>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=75.4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82" name="TextBox 81">
                              <a:extLst>
                                <a:ext uri="{FF2B5EF4-FFF2-40B4-BE49-F238E27FC236}">
                                  <a16:creationId xmlns:a16="http://schemas.microsoft.com/office/drawing/2014/main" id="{613B1A37-2180-812F-0158-588706413E25}"/>
                                </a:ext>
                              </a:extLst>
                            </p:cNvPr>
                            <p:cNvSpPr txBox="1">
                              <a:spLocks noRot="1" noChangeAspect="1" noMove="1" noResize="1" noEditPoints="1" noAdjustHandles="1" noChangeArrowheads="1" noChangeShapeType="1" noTextEdit="1"/>
                            </p:cNvSpPr>
                            <p:nvPr/>
                          </p:nvSpPr>
                          <p:spPr>
                            <a:xfrm rot="20784864">
                              <a:off x="5687012" y="2104837"/>
                              <a:ext cx="2379132" cy="783933"/>
                            </a:xfrm>
                            <a:prstGeom prst="rect">
                              <a:avLst/>
                            </a:prstGeom>
                            <a:blipFill>
                              <a:blip r:embed="rId4"/>
                              <a:stretch>
                                <a:fillRect/>
                              </a:stretch>
                            </a:blipFill>
                          </p:spPr>
                          <p:txBody>
                            <a:bodyPr/>
                            <a:lstStyle/>
                            <a:p>
                              <a:r>
                                <a:rPr lang="en-US">
                                  <a:noFill/>
                                </a:rPr>
                                <a:t> </a:t>
                              </a:r>
                            </a:p>
                          </p:txBody>
                        </p:sp>
                      </mc:Fallback>
                    </mc:AlternateContent>
                  </p:grpSp>
                  <p:grpSp>
                    <p:nvGrpSpPr>
                      <p:cNvPr id="75" name="Group 74">
                        <a:extLst>
                          <a:ext uri="{FF2B5EF4-FFF2-40B4-BE49-F238E27FC236}">
                            <a16:creationId xmlns:a16="http://schemas.microsoft.com/office/drawing/2014/main" id="{1753B311-652E-A884-865E-108712F53C72}"/>
                          </a:ext>
                        </a:extLst>
                      </p:cNvPr>
                      <p:cNvGrpSpPr/>
                      <p:nvPr/>
                    </p:nvGrpSpPr>
                    <p:grpSpPr>
                      <a:xfrm>
                        <a:off x="2912748" y="3753423"/>
                        <a:ext cx="5532005" cy="1101649"/>
                        <a:chOff x="2912748" y="2765485"/>
                        <a:chExt cx="5532005" cy="1101649"/>
                      </a:xfrm>
                    </p:grpSpPr>
                    <p:cxnSp>
                      <p:nvCxnSpPr>
                        <p:cNvPr id="79" name="Straight Connector 78">
                          <a:extLst>
                            <a:ext uri="{FF2B5EF4-FFF2-40B4-BE49-F238E27FC236}">
                              <a16:creationId xmlns:a16="http://schemas.microsoft.com/office/drawing/2014/main" id="{A24EC0C0-11E7-DAAA-380A-9F8BD4A27F29}"/>
                            </a:ext>
                          </a:extLst>
                        </p:cNvPr>
                        <p:cNvCxnSpPr>
                          <a:cxnSpLocks/>
                        </p:cNvCxnSpPr>
                        <p:nvPr/>
                      </p:nvCxnSpPr>
                      <p:spPr>
                        <a:xfrm flipH="1">
                          <a:off x="2912748" y="3347592"/>
                          <a:ext cx="5532005" cy="519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85AD932-B332-0534-D280-8A8E3EAE3BAF}"/>
                                </a:ext>
                              </a:extLst>
                            </p:cNvPr>
                            <p:cNvSpPr txBox="1"/>
                            <p:nvPr/>
                          </p:nvSpPr>
                          <p:spPr>
                            <a:xfrm rot="21367020">
                              <a:off x="5767827" y="2765485"/>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80" name="TextBox 79">
                              <a:extLst>
                                <a:ext uri="{FF2B5EF4-FFF2-40B4-BE49-F238E27FC236}">
                                  <a16:creationId xmlns:a16="http://schemas.microsoft.com/office/drawing/2014/main" id="{A85AD932-B332-0534-D280-8A8E3EAE3BAF}"/>
                                </a:ext>
                              </a:extLst>
                            </p:cNvPr>
                            <p:cNvSpPr txBox="1">
                              <a:spLocks noRot="1" noChangeAspect="1" noMove="1" noResize="1" noEditPoints="1" noAdjustHandles="1" noChangeArrowheads="1" noChangeShapeType="1" noTextEdit="1"/>
                            </p:cNvSpPr>
                            <p:nvPr/>
                          </p:nvSpPr>
                          <p:spPr>
                            <a:xfrm rot="21367020">
                              <a:off x="5767827" y="2765485"/>
                              <a:ext cx="2379132" cy="783933"/>
                            </a:xfrm>
                            <a:prstGeom prst="rect">
                              <a:avLst/>
                            </a:prstGeom>
                            <a:blipFill>
                              <a:blip r:embed="rId5"/>
                              <a:stretch>
                                <a:fillRect/>
                              </a:stretch>
                            </a:blipFill>
                          </p:spPr>
                          <p:txBody>
                            <a:bodyPr/>
                            <a:lstStyle/>
                            <a:p>
                              <a:r>
                                <a:rPr lang="en-US">
                                  <a:noFill/>
                                </a:rPr>
                                <a:t> </a:t>
                              </a:r>
                            </a:p>
                          </p:txBody>
                        </p:sp>
                      </mc:Fallback>
                    </mc:AlternateContent>
                  </p:grpSp>
                  <p:grpSp>
                    <p:nvGrpSpPr>
                      <p:cNvPr id="76" name="Group 75">
                        <a:extLst>
                          <a:ext uri="{FF2B5EF4-FFF2-40B4-BE49-F238E27FC236}">
                            <a16:creationId xmlns:a16="http://schemas.microsoft.com/office/drawing/2014/main" id="{BBBCA3D7-A06F-532C-EB7E-BECFAF48815D}"/>
                          </a:ext>
                        </a:extLst>
                      </p:cNvPr>
                      <p:cNvGrpSpPr/>
                      <p:nvPr/>
                    </p:nvGrpSpPr>
                    <p:grpSpPr>
                      <a:xfrm>
                        <a:off x="2819011" y="892019"/>
                        <a:ext cx="5625742" cy="880594"/>
                        <a:chOff x="2912749" y="2986540"/>
                        <a:chExt cx="5625742" cy="880594"/>
                      </a:xfrm>
                    </p:grpSpPr>
                    <p:cxnSp>
                      <p:nvCxnSpPr>
                        <p:cNvPr id="77" name="Straight Connector 76">
                          <a:extLst>
                            <a:ext uri="{FF2B5EF4-FFF2-40B4-BE49-F238E27FC236}">
                              <a16:creationId xmlns:a16="http://schemas.microsoft.com/office/drawing/2014/main" id="{3C091BC0-2585-5FEA-F424-1D613DC5C7D1}"/>
                            </a:ext>
                          </a:extLst>
                        </p:cNvPr>
                        <p:cNvCxnSpPr>
                          <a:cxnSpLocks/>
                        </p:cNvCxnSpPr>
                        <p:nvPr/>
                      </p:nvCxnSpPr>
                      <p:spPr>
                        <a:xfrm flipH="1">
                          <a:off x="2912749" y="3630393"/>
                          <a:ext cx="5625742" cy="236741"/>
                        </a:xfrm>
                        <a:prstGeom prst="line">
                          <a:avLst/>
                        </a:prstGeom>
                        <a:ln w="38100">
                          <a:no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C5213D7-7661-6905-55D3-0F4E350748B8}"/>
                                </a:ext>
                              </a:extLst>
                            </p:cNvPr>
                            <p:cNvSpPr txBox="1"/>
                            <p:nvPr/>
                          </p:nvSpPr>
                          <p:spPr>
                            <a:xfrm rot="21439931">
                              <a:off x="5823248" y="2986540"/>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=33.6</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78" name="TextBox 77">
                              <a:extLst>
                                <a:ext uri="{FF2B5EF4-FFF2-40B4-BE49-F238E27FC236}">
                                  <a16:creationId xmlns:a16="http://schemas.microsoft.com/office/drawing/2014/main" id="{9C5213D7-7661-6905-55D3-0F4E350748B8}"/>
                                </a:ext>
                              </a:extLst>
                            </p:cNvPr>
                            <p:cNvSpPr txBox="1">
                              <a:spLocks noRot="1" noChangeAspect="1" noMove="1" noResize="1" noEditPoints="1" noAdjustHandles="1" noChangeArrowheads="1" noChangeShapeType="1" noTextEdit="1"/>
                            </p:cNvSpPr>
                            <p:nvPr/>
                          </p:nvSpPr>
                          <p:spPr>
                            <a:xfrm rot="21439931">
                              <a:off x="5823248" y="2986540"/>
                              <a:ext cx="2379132" cy="783933"/>
                            </a:xfrm>
                            <a:prstGeom prst="rect">
                              <a:avLst/>
                            </a:prstGeom>
                            <a:blipFill>
                              <a:blip r:embed="rId6"/>
                              <a:stretch>
                                <a:fillRect b="-1299"/>
                              </a:stretch>
                            </a:blipFill>
                          </p:spPr>
                          <p:txBody>
                            <a:bodyPr/>
                            <a:lstStyle/>
                            <a:p>
                              <a:r>
                                <a:rPr lang="en-US">
                                  <a:noFill/>
                                </a:rPr>
                                <a:t> </a:t>
                              </a:r>
                            </a:p>
                          </p:txBody>
                        </p:sp>
                      </mc:Fallback>
                    </mc:AlternateContent>
                  </p:grpSp>
                </p:grpSp>
                <p:grpSp>
                  <p:nvGrpSpPr>
                    <p:cNvPr id="63" name="Group 62">
                      <a:extLst>
                        <a:ext uri="{FF2B5EF4-FFF2-40B4-BE49-F238E27FC236}">
                          <a16:creationId xmlns:a16="http://schemas.microsoft.com/office/drawing/2014/main" id="{635F631B-B531-E61E-ED30-CB206FEA59E5}"/>
                        </a:ext>
                      </a:extLst>
                    </p:cNvPr>
                    <p:cNvGrpSpPr/>
                    <p:nvPr/>
                  </p:nvGrpSpPr>
                  <p:grpSpPr>
                    <a:xfrm>
                      <a:off x="4267200" y="4105835"/>
                      <a:ext cx="1151187" cy="1321572"/>
                      <a:chOff x="4267200" y="4105835"/>
                      <a:chExt cx="1151187" cy="1321572"/>
                    </a:xfrm>
                  </p:grpSpPr>
                  <p:cxnSp>
                    <p:nvCxnSpPr>
                      <p:cNvPr id="69" name="Straight Arrow Connector 68">
                        <a:extLst>
                          <a:ext uri="{FF2B5EF4-FFF2-40B4-BE49-F238E27FC236}">
                            <a16:creationId xmlns:a16="http://schemas.microsoft.com/office/drawing/2014/main" id="{E485402D-0A5E-3F58-0425-15FFB0CC5D8B}"/>
                          </a:ext>
                        </a:extLst>
                      </p:cNvPr>
                      <p:cNvCxnSpPr/>
                      <p:nvPr/>
                    </p:nvCxnSpPr>
                    <p:spPr>
                      <a:xfrm flipV="1">
                        <a:off x="4267200" y="4105835"/>
                        <a:ext cx="0" cy="13215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4DA1354-FB1C-ADFF-638E-7CA1ED9F6F2D}"/>
                              </a:ext>
                            </a:extLst>
                          </p:cNvPr>
                          <p:cNvSpPr txBox="1"/>
                          <p:nvPr/>
                        </p:nvSpPr>
                        <p:spPr>
                          <a:xfrm>
                            <a:off x="4367517" y="4445637"/>
                            <a:ext cx="1050870" cy="66875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6.0</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chemeClr val="accent1"/>
                              </a:solidFill>
                            </a:endParaRPr>
                          </a:p>
                        </p:txBody>
                      </p:sp>
                    </mc:Choice>
                    <mc:Fallback xmlns="">
                      <p:sp>
                        <p:nvSpPr>
                          <p:cNvPr id="70" name="TextBox 69">
                            <a:extLst>
                              <a:ext uri="{FF2B5EF4-FFF2-40B4-BE49-F238E27FC236}">
                                <a16:creationId xmlns:a16="http://schemas.microsoft.com/office/drawing/2014/main" id="{A4DA1354-FB1C-ADFF-638E-7CA1ED9F6F2D}"/>
                              </a:ext>
                            </a:extLst>
                          </p:cNvPr>
                          <p:cNvSpPr txBox="1">
                            <a:spLocks noRot="1" noChangeAspect="1" noMove="1" noResize="1" noEditPoints="1" noAdjustHandles="1" noChangeArrowheads="1" noChangeShapeType="1" noTextEdit="1"/>
                          </p:cNvSpPr>
                          <p:nvPr/>
                        </p:nvSpPr>
                        <p:spPr>
                          <a:xfrm>
                            <a:off x="4367517" y="4445637"/>
                            <a:ext cx="1050870" cy="668753"/>
                          </a:xfrm>
                          <a:prstGeom prst="rect">
                            <a:avLst/>
                          </a:prstGeom>
                          <a:blipFill>
                            <a:blip r:embed="rId7"/>
                            <a:stretch>
                              <a:fillRect b="-6122"/>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C534FC6C-A39B-661F-4A5C-91013A432EBE}"/>
                        </a:ext>
                      </a:extLst>
                    </p:cNvPr>
                    <p:cNvGrpSpPr/>
                    <p:nvPr/>
                  </p:nvGrpSpPr>
                  <p:grpSpPr>
                    <a:xfrm>
                      <a:off x="4266239" y="1852102"/>
                      <a:ext cx="1297583" cy="2184874"/>
                      <a:chOff x="4267200" y="3278391"/>
                      <a:chExt cx="1297583" cy="2184874"/>
                    </a:xfrm>
                  </p:grpSpPr>
                  <p:cxnSp>
                    <p:nvCxnSpPr>
                      <p:cNvPr id="67" name="Straight Arrow Connector 66">
                        <a:extLst>
                          <a:ext uri="{FF2B5EF4-FFF2-40B4-BE49-F238E27FC236}">
                            <a16:creationId xmlns:a16="http://schemas.microsoft.com/office/drawing/2014/main" id="{B2524258-E364-405A-E9A5-E2EDD08DFC56}"/>
                          </a:ext>
                        </a:extLst>
                      </p:cNvPr>
                      <p:cNvCxnSpPr>
                        <a:cxnSpLocks/>
                      </p:cNvCxnSpPr>
                      <p:nvPr/>
                    </p:nvCxnSpPr>
                    <p:spPr>
                      <a:xfrm flipV="1">
                        <a:off x="4267200" y="3278391"/>
                        <a:ext cx="961" cy="21848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95102A3-A0D9-799D-E4A8-10C06B28D022}"/>
                              </a:ext>
                            </a:extLst>
                          </p:cNvPr>
                          <p:cNvSpPr txBox="1"/>
                          <p:nvPr/>
                        </p:nvSpPr>
                        <p:spPr>
                          <a:xfrm>
                            <a:off x="4325640" y="4002282"/>
                            <a:ext cx="1239143" cy="66875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4</m:t>
                                  </m:r>
                                  <m:r>
                                    <a:rPr lang="en-US" b="0" i="1" smtClean="0">
                                      <a:solidFill>
                                        <a:schemeClr val="accent1"/>
                                      </a:solidFill>
                                      <a:latin typeface="Cambria Math" panose="02040503050406030204" pitchFamily="18" charset="0"/>
                                    </a:rPr>
                                    <m:t>5.1</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chemeClr val="accent1"/>
                              </a:solidFill>
                            </a:endParaRPr>
                          </a:p>
                        </p:txBody>
                      </p:sp>
                    </mc:Choice>
                    <mc:Fallback xmlns="">
                      <p:sp>
                        <p:nvSpPr>
                          <p:cNvPr id="68" name="TextBox 67">
                            <a:extLst>
                              <a:ext uri="{FF2B5EF4-FFF2-40B4-BE49-F238E27FC236}">
                                <a16:creationId xmlns:a16="http://schemas.microsoft.com/office/drawing/2014/main" id="{F95102A3-A0D9-799D-E4A8-10C06B28D022}"/>
                              </a:ext>
                            </a:extLst>
                          </p:cNvPr>
                          <p:cNvSpPr txBox="1">
                            <a:spLocks noRot="1" noChangeAspect="1" noMove="1" noResize="1" noEditPoints="1" noAdjustHandles="1" noChangeArrowheads="1" noChangeShapeType="1" noTextEdit="1"/>
                          </p:cNvSpPr>
                          <p:nvPr/>
                        </p:nvSpPr>
                        <p:spPr>
                          <a:xfrm>
                            <a:off x="4325640" y="4002282"/>
                            <a:ext cx="1239143" cy="668753"/>
                          </a:xfrm>
                          <a:prstGeom prst="rect">
                            <a:avLst/>
                          </a:prstGeom>
                          <a:blipFill>
                            <a:blip r:embed="rId8"/>
                            <a:stretch>
                              <a:fillRect b="-6122"/>
                            </a:stretch>
                          </a:blipFill>
                          <a:ln>
                            <a:noFill/>
                          </a:ln>
                        </p:spPr>
                        <p:txBody>
                          <a:bodyPr/>
                          <a:lstStyle/>
                          <a:p>
                            <a:r>
                              <a:rPr lang="en-US">
                                <a:noFill/>
                              </a:rPr>
                              <a:t> </a:t>
                            </a:r>
                          </a:p>
                        </p:txBody>
                      </p:sp>
                    </mc:Fallback>
                  </mc:AlternateContent>
                </p:grpSp>
              </p:grpSp>
              <p:cxnSp>
                <p:nvCxnSpPr>
                  <p:cNvPr id="60" name="Straight Connector 59">
                    <a:extLst>
                      <a:ext uri="{FF2B5EF4-FFF2-40B4-BE49-F238E27FC236}">
                        <a16:creationId xmlns:a16="http://schemas.microsoft.com/office/drawing/2014/main" id="{5FA9C5DE-6E2B-A628-CA63-AE00FEFEB61F}"/>
                      </a:ext>
                    </a:extLst>
                  </p:cNvPr>
                  <p:cNvCxnSpPr>
                    <a:cxnSpLocks/>
                  </p:cNvCxnSpPr>
                  <p:nvPr/>
                </p:nvCxnSpPr>
                <p:spPr>
                  <a:xfrm flipH="1">
                    <a:off x="1068517" y="1232922"/>
                    <a:ext cx="6479156" cy="2751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B298C62-F416-2D8A-8D08-8F2B4385ECA5}"/>
                    </a:ext>
                  </a:extLst>
                </p:cNvPr>
                <p:cNvGrpSpPr/>
                <p:nvPr/>
              </p:nvGrpSpPr>
              <p:grpSpPr>
                <a:xfrm>
                  <a:off x="885169" y="814294"/>
                  <a:ext cx="3038906" cy="3260101"/>
                  <a:chOff x="885169" y="814294"/>
                  <a:chExt cx="3038906" cy="3260101"/>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4EC52D8-6737-DA1F-46FF-27BDB49C479D}"/>
                          </a:ext>
                        </a:extLst>
                      </p:cNvPr>
                      <p:cNvSpPr txBox="1"/>
                      <p:nvPr/>
                    </p:nvSpPr>
                    <p:spPr>
                      <a:xfrm>
                        <a:off x="2008448" y="814294"/>
                        <a:ext cx="980157" cy="49019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Sub>
                            </m:oMath>
                          </m:oMathPara>
                        </a14:m>
                        <a:endParaRPr lang="en-US" sz="2400" dirty="0"/>
                      </a:p>
                    </p:txBody>
                  </p:sp>
                </mc:Choice>
                <mc:Fallback xmlns="">
                  <p:sp>
                    <p:nvSpPr>
                      <p:cNvPr id="58" name="TextBox 57">
                        <a:extLst>
                          <a:ext uri="{FF2B5EF4-FFF2-40B4-BE49-F238E27FC236}">
                            <a16:creationId xmlns:a16="http://schemas.microsoft.com/office/drawing/2014/main" id="{14EC52D8-6737-DA1F-46FF-27BDB49C479D}"/>
                          </a:ext>
                        </a:extLst>
                      </p:cNvPr>
                      <p:cNvSpPr txBox="1">
                        <a:spLocks noRot="1" noChangeAspect="1" noMove="1" noResize="1" noEditPoints="1" noAdjustHandles="1" noChangeArrowheads="1" noChangeShapeType="1" noTextEdit="1"/>
                      </p:cNvSpPr>
                      <p:nvPr/>
                    </p:nvSpPr>
                    <p:spPr>
                      <a:xfrm>
                        <a:off x="2008448" y="814294"/>
                        <a:ext cx="980157" cy="490199"/>
                      </a:xfrm>
                      <a:prstGeom prst="rect">
                        <a:avLst/>
                      </a:prstGeom>
                      <a:blipFill>
                        <a:blip r:embed="rId9"/>
                        <a:stretch>
                          <a:fillRect l="-1370" r="-5479" b="-135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1E9A5E-4AAA-218E-E092-D8A24B64B7AC}"/>
                          </a:ext>
                        </a:extLst>
                      </p:cNvPr>
                      <p:cNvSpPr txBox="1"/>
                      <p:nvPr/>
                    </p:nvSpPr>
                    <p:spPr>
                      <a:xfrm>
                        <a:off x="885169" y="2164071"/>
                        <a:ext cx="980158" cy="461665"/>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𝑠𝑢𝑏</m:t>
                                  </m:r>
                                </m:sub>
                              </m:sSub>
                            </m:oMath>
                          </m:oMathPara>
                        </a14:m>
                        <a:endParaRPr lang="en-US" sz="2400" dirty="0"/>
                      </a:p>
                    </p:txBody>
                  </p:sp>
                </mc:Choice>
                <mc:Fallback xmlns="">
                  <p:sp>
                    <p:nvSpPr>
                      <p:cNvPr id="55" name="TextBox 54">
                        <a:extLst>
                          <a:ext uri="{FF2B5EF4-FFF2-40B4-BE49-F238E27FC236}">
                            <a16:creationId xmlns:a16="http://schemas.microsoft.com/office/drawing/2014/main" id="{111E9A5E-4AAA-218E-E092-D8A24B64B7AC}"/>
                          </a:ext>
                        </a:extLst>
                      </p:cNvPr>
                      <p:cNvSpPr txBox="1">
                        <a:spLocks noRot="1" noChangeAspect="1" noMove="1" noResize="1" noEditPoints="1" noAdjustHandles="1" noChangeArrowheads="1" noChangeShapeType="1" noTextEdit="1"/>
                      </p:cNvSpPr>
                      <p:nvPr/>
                    </p:nvSpPr>
                    <p:spPr>
                      <a:xfrm>
                        <a:off x="885169" y="2164071"/>
                        <a:ext cx="980158" cy="461665"/>
                      </a:xfrm>
                      <a:prstGeom prst="rect">
                        <a:avLst/>
                      </a:prstGeom>
                      <a:blipFill>
                        <a:blip r:embed="rId10"/>
                        <a:stretch>
                          <a:fillRect r="-2703" b="-11429"/>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E50537-C6CA-D320-CF88-BE96084543DE}"/>
                          </a:ext>
                        </a:extLst>
                      </p:cNvPr>
                      <p:cNvSpPr txBox="1"/>
                      <p:nvPr/>
                    </p:nvSpPr>
                    <p:spPr>
                      <a:xfrm>
                        <a:off x="2943918" y="3583106"/>
                        <a:ext cx="980157" cy="49128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𝑓𝑢𝑠</m:t>
                                  </m:r>
                                </m:sub>
                              </m:sSub>
                            </m:oMath>
                          </m:oMathPara>
                        </a14:m>
                        <a:endParaRPr lang="en-US" sz="2400" dirty="0"/>
                      </a:p>
                    </p:txBody>
                  </p:sp>
                </mc:Choice>
                <mc:Fallback xmlns="">
                  <p:sp>
                    <p:nvSpPr>
                      <p:cNvPr id="51" name="TextBox 50">
                        <a:extLst>
                          <a:ext uri="{FF2B5EF4-FFF2-40B4-BE49-F238E27FC236}">
                            <a16:creationId xmlns:a16="http://schemas.microsoft.com/office/drawing/2014/main" id="{52E50537-C6CA-D320-CF88-BE96084543DE}"/>
                          </a:ext>
                        </a:extLst>
                      </p:cNvPr>
                      <p:cNvSpPr txBox="1">
                        <a:spLocks noRot="1" noChangeAspect="1" noMove="1" noResize="1" noEditPoints="1" noAdjustHandles="1" noChangeArrowheads="1" noChangeShapeType="1" noTextEdit="1"/>
                      </p:cNvSpPr>
                      <p:nvPr/>
                    </p:nvSpPr>
                    <p:spPr>
                      <a:xfrm>
                        <a:off x="2943918" y="3583106"/>
                        <a:ext cx="980157" cy="491289"/>
                      </a:xfrm>
                      <a:prstGeom prst="rect">
                        <a:avLst/>
                      </a:prstGeom>
                      <a:blipFill>
                        <a:blip r:embed="rId11"/>
                        <a:stretch>
                          <a:fillRect r="-2703" b="-18421"/>
                        </a:stretch>
                      </a:blipFill>
                      <a:ln w="12700">
                        <a:solidFill>
                          <a:schemeClr val="tx1"/>
                        </a:solidFill>
                      </a:ln>
                    </p:spPr>
                    <p:txBody>
                      <a:bodyPr/>
                      <a:lstStyle/>
                      <a:p>
                        <a:r>
                          <a:rPr lang="en-US">
                            <a:noFill/>
                          </a:rPr>
                          <a:t> </a:t>
                        </a:r>
                      </a:p>
                    </p:txBody>
                  </p:sp>
                </mc:Fallback>
              </mc:AlternateContent>
            </p:grpSp>
          </p:grpSp>
          <p:sp>
            <p:nvSpPr>
              <p:cNvPr id="34" name="TextBox 33">
                <a:extLst>
                  <a:ext uri="{FF2B5EF4-FFF2-40B4-BE49-F238E27FC236}">
                    <a16:creationId xmlns:a16="http://schemas.microsoft.com/office/drawing/2014/main" id="{B5B69A0F-5725-AD53-6970-805C68D0284A}"/>
                  </a:ext>
                </a:extLst>
              </p:cNvPr>
              <p:cNvSpPr txBox="1"/>
              <p:nvPr/>
            </p:nvSpPr>
            <p:spPr>
              <a:xfrm>
                <a:off x="1714807" y="5115599"/>
                <a:ext cx="1182902" cy="461665"/>
              </a:xfrm>
              <a:prstGeom prst="rect">
                <a:avLst/>
              </a:prstGeom>
              <a:noFill/>
            </p:spPr>
            <p:txBody>
              <a:bodyPr wrap="square" rtlCol="0">
                <a:spAutoFit/>
              </a:bodyPr>
              <a:lstStyle/>
              <a:p>
                <a:r>
                  <a:rPr lang="en-US" sz="2400" dirty="0">
                    <a:solidFill>
                      <a:schemeClr val="accent1"/>
                    </a:solidFill>
                  </a:rPr>
                  <a:t>273 K</a:t>
                </a:r>
              </a:p>
            </p:txBody>
          </p:sp>
        </p:grpSp>
        <p:cxnSp>
          <p:nvCxnSpPr>
            <p:cNvPr id="87" name="Straight Arrow Connector 86">
              <a:extLst>
                <a:ext uri="{FF2B5EF4-FFF2-40B4-BE49-F238E27FC236}">
                  <a16:creationId xmlns:a16="http://schemas.microsoft.com/office/drawing/2014/main" id="{F7C41617-A89F-8AF7-616B-D1FA1AD3B477}"/>
                </a:ext>
              </a:extLst>
            </p:cNvPr>
            <p:cNvCxnSpPr>
              <a:cxnSpLocks/>
            </p:cNvCxnSpPr>
            <p:nvPr/>
          </p:nvCxnSpPr>
          <p:spPr>
            <a:xfrm flipV="1">
              <a:off x="2000025" y="1366080"/>
              <a:ext cx="0" cy="33005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78FF66E-DDB5-29FC-1C66-9EBC5880F5FA}"/>
                    </a:ext>
                  </a:extLst>
                </p:cNvPr>
                <p:cNvSpPr txBox="1"/>
                <p:nvPr/>
              </p:nvSpPr>
              <p:spPr>
                <a:xfrm>
                  <a:off x="769894" y="2620567"/>
                  <a:ext cx="1081345" cy="618311"/>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5</m:t>
                        </m:r>
                        <m:r>
                          <a:rPr lang="en-US" b="0" i="1" smtClean="0">
                            <a:solidFill>
                              <a:schemeClr val="accent1"/>
                            </a:solidFill>
                            <a:latin typeface="Cambria Math" panose="02040503050406030204" pitchFamily="18" charset="0"/>
                          </a:rPr>
                          <m:t>1.1</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rgbClr val="00B050"/>
                    </a:solidFill>
                  </a:endParaRPr>
                </a:p>
              </p:txBody>
            </p:sp>
          </mc:Choice>
          <mc:Fallback xmlns="">
            <p:sp>
              <p:nvSpPr>
                <p:cNvPr id="89" name="TextBox 88">
                  <a:extLst>
                    <a:ext uri="{FF2B5EF4-FFF2-40B4-BE49-F238E27FC236}">
                      <a16:creationId xmlns:a16="http://schemas.microsoft.com/office/drawing/2014/main" id="{B78FF66E-DDB5-29FC-1C66-9EBC5880F5FA}"/>
                    </a:ext>
                  </a:extLst>
                </p:cNvPr>
                <p:cNvSpPr txBox="1">
                  <a:spLocks noRot="1" noChangeAspect="1" noMove="1" noResize="1" noEditPoints="1" noAdjustHandles="1" noChangeArrowheads="1" noChangeShapeType="1" noTextEdit="1"/>
                </p:cNvSpPr>
                <p:nvPr/>
              </p:nvSpPr>
              <p:spPr>
                <a:xfrm>
                  <a:off x="769894" y="2620567"/>
                  <a:ext cx="1081345" cy="618311"/>
                </a:xfrm>
                <a:prstGeom prst="rect">
                  <a:avLst/>
                </a:prstGeom>
                <a:blipFill>
                  <a:blip r:embed="rId12"/>
                  <a:stretch>
                    <a:fillRect b="-400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7415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91216123-C1B2-B6B3-AA58-D9DB7410BE21}"/>
              </a:ext>
            </a:extLst>
          </p:cNvPr>
          <p:cNvGrpSpPr/>
          <p:nvPr/>
        </p:nvGrpSpPr>
        <p:grpSpPr>
          <a:xfrm>
            <a:off x="8274193" y="1281094"/>
            <a:ext cx="3794586" cy="3230768"/>
            <a:chOff x="8274193" y="1281094"/>
            <a:chExt cx="3794586" cy="3230768"/>
          </a:xfrm>
        </p:grpSpPr>
        <p:pic>
          <p:nvPicPr>
            <p:cNvPr id="62" name="Picture 61">
              <a:extLst>
                <a:ext uri="{FF2B5EF4-FFF2-40B4-BE49-F238E27FC236}">
                  <a16:creationId xmlns:a16="http://schemas.microsoft.com/office/drawing/2014/main" id="{4327E998-513E-45B7-F8F3-064C7C071CCF}"/>
                </a:ext>
              </a:extLst>
            </p:cNvPr>
            <p:cNvPicPr>
              <a:picLocks noChangeAspect="1"/>
            </p:cNvPicPr>
            <p:nvPr/>
          </p:nvPicPr>
          <p:blipFill>
            <a:blip r:embed="rId3"/>
            <a:stretch>
              <a:fillRect/>
            </a:stretch>
          </p:blipFill>
          <p:spPr>
            <a:xfrm>
              <a:off x="8274193" y="1281094"/>
              <a:ext cx="3794586" cy="3230768"/>
            </a:xfrm>
            <a:prstGeom prst="rect">
              <a:avLst/>
            </a:prstGeom>
          </p:spPr>
        </p:pic>
        <p:cxnSp>
          <p:nvCxnSpPr>
            <p:cNvPr id="20" name="Straight Arrow Connector 19">
              <a:extLst>
                <a:ext uri="{FF2B5EF4-FFF2-40B4-BE49-F238E27FC236}">
                  <a16:creationId xmlns:a16="http://schemas.microsoft.com/office/drawing/2014/main" id="{F2756FE9-F4D0-76D7-ECC3-2FCA7ACF5884}"/>
                </a:ext>
              </a:extLst>
            </p:cNvPr>
            <p:cNvCxnSpPr>
              <a:cxnSpLocks/>
            </p:cNvCxnSpPr>
            <p:nvPr/>
          </p:nvCxnSpPr>
          <p:spPr>
            <a:xfrm>
              <a:off x="8779356" y="3981384"/>
              <a:ext cx="2589684" cy="6307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9518263-0A03-5C91-BEB4-A674E0B99F9B}"/>
              </a:ext>
            </a:extLst>
          </p:cNvPr>
          <p:cNvGrpSpPr/>
          <p:nvPr/>
        </p:nvGrpSpPr>
        <p:grpSpPr>
          <a:xfrm>
            <a:off x="380417" y="596534"/>
            <a:ext cx="7236197" cy="5281753"/>
            <a:chOff x="66907" y="492030"/>
            <a:chExt cx="7236197" cy="5281753"/>
          </a:xfrm>
        </p:grpSpPr>
        <p:grpSp>
          <p:nvGrpSpPr>
            <p:cNvPr id="24" name="Group 23">
              <a:extLst>
                <a:ext uri="{FF2B5EF4-FFF2-40B4-BE49-F238E27FC236}">
                  <a16:creationId xmlns:a16="http://schemas.microsoft.com/office/drawing/2014/main" id="{D7D49B3F-4C39-E854-AD65-225A66BF7406}"/>
                </a:ext>
              </a:extLst>
            </p:cNvPr>
            <p:cNvGrpSpPr>
              <a:grpSpLocks noChangeAspect="1"/>
            </p:cNvGrpSpPr>
            <p:nvPr/>
          </p:nvGrpSpPr>
          <p:grpSpPr>
            <a:xfrm>
              <a:off x="66907" y="492030"/>
              <a:ext cx="7236197" cy="5281753"/>
              <a:chOff x="68760" y="492030"/>
              <a:chExt cx="7826531" cy="5712642"/>
            </a:xfrm>
          </p:grpSpPr>
          <p:grpSp>
            <p:nvGrpSpPr>
              <p:cNvPr id="26" name="Group 25">
                <a:extLst>
                  <a:ext uri="{FF2B5EF4-FFF2-40B4-BE49-F238E27FC236}">
                    <a16:creationId xmlns:a16="http://schemas.microsoft.com/office/drawing/2014/main" id="{259035AC-5FF0-99D6-E92D-71595DF0F1A9}"/>
                  </a:ext>
                </a:extLst>
              </p:cNvPr>
              <p:cNvGrpSpPr/>
              <p:nvPr/>
            </p:nvGrpSpPr>
            <p:grpSpPr>
              <a:xfrm>
                <a:off x="68760" y="492030"/>
                <a:ext cx="7826531" cy="5712642"/>
                <a:chOff x="68760" y="492030"/>
                <a:chExt cx="7826531" cy="5712642"/>
              </a:xfrm>
            </p:grpSpPr>
            <p:grpSp>
              <p:nvGrpSpPr>
                <p:cNvPr id="35" name="Group 34">
                  <a:extLst>
                    <a:ext uri="{FF2B5EF4-FFF2-40B4-BE49-F238E27FC236}">
                      <a16:creationId xmlns:a16="http://schemas.microsoft.com/office/drawing/2014/main" id="{747F213F-72B8-D85F-2D85-E49A21CE5688}"/>
                    </a:ext>
                  </a:extLst>
                </p:cNvPr>
                <p:cNvGrpSpPr/>
                <p:nvPr/>
              </p:nvGrpSpPr>
              <p:grpSpPr>
                <a:xfrm>
                  <a:off x="68760" y="492030"/>
                  <a:ext cx="7826531" cy="5712642"/>
                  <a:chOff x="190680" y="492030"/>
                  <a:chExt cx="7826531" cy="5712642"/>
                </a:xfrm>
              </p:grpSpPr>
              <p:grpSp>
                <p:nvGrpSpPr>
                  <p:cNvPr id="59" name="Group 58">
                    <a:extLst>
                      <a:ext uri="{FF2B5EF4-FFF2-40B4-BE49-F238E27FC236}">
                        <a16:creationId xmlns:a16="http://schemas.microsoft.com/office/drawing/2014/main" id="{7E8DD5D6-C18A-970E-6F3E-CCAC65605F5E}"/>
                      </a:ext>
                    </a:extLst>
                  </p:cNvPr>
                  <p:cNvGrpSpPr/>
                  <p:nvPr/>
                </p:nvGrpSpPr>
                <p:grpSpPr>
                  <a:xfrm>
                    <a:off x="190680" y="492030"/>
                    <a:ext cx="7826531" cy="5712642"/>
                    <a:chOff x="2064003" y="912222"/>
                    <a:chExt cx="7826531" cy="5712642"/>
                  </a:xfrm>
                </p:grpSpPr>
                <p:grpSp>
                  <p:nvGrpSpPr>
                    <p:cNvPr id="61" name="Group 60">
                      <a:extLst>
                        <a:ext uri="{FF2B5EF4-FFF2-40B4-BE49-F238E27FC236}">
                          <a16:creationId xmlns:a16="http://schemas.microsoft.com/office/drawing/2014/main" id="{203BE3F2-EC46-E9E8-7D83-FF5753B09A0F}"/>
                        </a:ext>
                      </a:extLst>
                    </p:cNvPr>
                    <p:cNvGrpSpPr/>
                    <p:nvPr/>
                  </p:nvGrpSpPr>
                  <p:grpSpPr>
                    <a:xfrm>
                      <a:off x="2064003" y="912222"/>
                      <a:ext cx="7826531" cy="5712642"/>
                      <a:chOff x="2017622" y="876292"/>
                      <a:chExt cx="6795645" cy="4915974"/>
                    </a:xfrm>
                  </p:grpSpPr>
                  <p:grpSp>
                    <p:nvGrpSpPr>
                      <p:cNvPr id="71" name="Group 70">
                        <a:extLst>
                          <a:ext uri="{FF2B5EF4-FFF2-40B4-BE49-F238E27FC236}">
                            <a16:creationId xmlns:a16="http://schemas.microsoft.com/office/drawing/2014/main" id="{D2C13CAE-310B-C790-E6CF-BF6AE2702F8F}"/>
                          </a:ext>
                        </a:extLst>
                      </p:cNvPr>
                      <p:cNvGrpSpPr/>
                      <p:nvPr/>
                    </p:nvGrpSpPr>
                    <p:grpSpPr>
                      <a:xfrm>
                        <a:off x="2349714" y="876292"/>
                        <a:ext cx="6463553" cy="4428565"/>
                        <a:chOff x="1345667" y="1362635"/>
                        <a:chExt cx="6463553" cy="4428565"/>
                      </a:xfrm>
                    </p:grpSpPr>
                    <p:cxnSp>
                      <p:nvCxnSpPr>
                        <p:cNvPr id="83" name="Straight Connector 82">
                          <a:extLst>
                            <a:ext uri="{FF2B5EF4-FFF2-40B4-BE49-F238E27FC236}">
                              <a16:creationId xmlns:a16="http://schemas.microsoft.com/office/drawing/2014/main" id="{CCE4F2D9-13E3-630E-D645-86454452C09F}"/>
                            </a:ext>
                          </a:extLst>
                        </p:cNvPr>
                        <p:cNvCxnSpPr/>
                        <p:nvPr/>
                      </p:nvCxnSpPr>
                      <p:spPr>
                        <a:xfrm>
                          <a:off x="1362635" y="1362635"/>
                          <a:ext cx="0" cy="4428565"/>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05C3C8E-8647-7526-0DF2-B29585661602}"/>
                            </a:ext>
                          </a:extLst>
                        </p:cNvPr>
                        <p:cNvCxnSpPr>
                          <a:cxnSpLocks/>
                        </p:cNvCxnSpPr>
                        <p:nvPr/>
                      </p:nvCxnSpPr>
                      <p:spPr>
                        <a:xfrm flipH="1">
                          <a:off x="1345667" y="5774143"/>
                          <a:ext cx="6463553" cy="0"/>
                        </a:xfrm>
                        <a:prstGeom prst="line">
                          <a:avLst/>
                        </a:prstGeom>
                        <a:ln w="635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E2EDE4B-24BC-FC1E-1875-E4A05A312869}"/>
                          </a:ext>
                        </a:extLst>
                      </p:cNvPr>
                      <p:cNvSpPr txBox="1"/>
                      <p:nvPr/>
                    </p:nvSpPr>
                    <p:spPr>
                      <a:xfrm>
                        <a:off x="5276897" y="5330601"/>
                        <a:ext cx="2456329" cy="461665"/>
                      </a:xfrm>
                      <a:prstGeom prst="rect">
                        <a:avLst/>
                      </a:prstGeom>
                      <a:noFill/>
                    </p:spPr>
                    <p:txBody>
                      <a:bodyPr wrap="square" rtlCol="0">
                        <a:spAutoFit/>
                      </a:bodyPr>
                      <a:lstStyle/>
                      <a:p>
                        <a:r>
                          <a:rPr lang="en-US" sz="2400" dirty="0"/>
                          <a:t>T</a:t>
                        </a:r>
                      </a:p>
                    </p:txBody>
                  </p:sp>
                  <p:sp>
                    <p:nvSpPr>
                      <p:cNvPr id="73" name="TextBox 72">
                        <a:extLst>
                          <a:ext uri="{FF2B5EF4-FFF2-40B4-BE49-F238E27FC236}">
                            <a16:creationId xmlns:a16="http://schemas.microsoft.com/office/drawing/2014/main" id="{D0A59056-7F6B-9619-08B4-2B3C9F454A14}"/>
                          </a:ext>
                        </a:extLst>
                      </p:cNvPr>
                      <p:cNvSpPr txBox="1"/>
                      <p:nvPr/>
                    </p:nvSpPr>
                    <p:spPr>
                      <a:xfrm>
                        <a:off x="2017622" y="2185001"/>
                        <a:ext cx="2456329" cy="461665"/>
                      </a:xfrm>
                      <a:prstGeom prst="rect">
                        <a:avLst/>
                      </a:prstGeom>
                      <a:noFill/>
                    </p:spPr>
                    <p:txBody>
                      <a:bodyPr wrap="square" rtlCol="0">
                        <a:spAutoFit/>
                      </a:bodyPr>
                      <a:lstStyle/>
                      <a:p>
                        <a:r>
                          <a:rPr lang="en-US" sz="2400" dirty="0"/>
                          <a:t>H</a:t>
                        </a:r>
                      </a:p>
                    </p:txBody>
                  </p:sp>
                  <p:grpSp>
                    <p:nvGrpSpPr>
                      <p:cNvPr id="74" name="Group 73">
                        <a:extLst>
                          <a:ext uri="{FF2B5EF4-FFF2-40B4-BE49-F238E27FC236}">
                            <a16:creationId xmlns:a16="http://schemas.microsoft.com/office/drawing/2014/main" id="{0F2DB3A4-4291-CB08-3FE4-ECC31D075EBF}"/>
                          </a:ext>
                        </a:extLst>
                      </p:cNvPr>
                      <p:cNvGrpSpPr/>
                      <p:nvPr/>
                    </p:nvGrpSpPr>
                    <p:grpSpPr>
                      <a:xfrm>
                        <a:off x="3557865" y="2104837"/>
                        <a:ext cx="5136729" cy="1607401"/>
                        <a:chOff x="3557865" y="2104837"/>
                        <a:chExt cx="5136729" cy="1607401"/>
                      </a:xfrm>
                    </p:grpSpPr>
                    <p:cxnSp>
                      <p:nvCxnSpPr>
                        <p:cNvPr id="81" name="Straight Connector 80">
                          <a:extLst>
                            <a:ext uri="{FF2B5EF4-FFF2-40B4-BE49-F238E27FC236}">
                              <a16:creationId xmlns:a16="http://schemas.microsoft.com/office/drawing/2014/main" id="{E95CA487-243D-5673-84C1-95EA267F38A3}"/>
                            </a:ext>
                          </a:extLst>
                        </p:cNvPr>
                        <p:cNvCxnSpPr>
                          <a:cxnSpLocks/>
                        </p:cNvCxnSpPr>
                        <p:nvPr/>
                      </p:nvCxnSpPr>
                      <p:spPr>
                        <a:xfrm flipH="1">
                          <a:off x="3557865" y="2373628"/>
                          <a:ext cx="5136729" cy="13386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13B1A37-2180-812F-0158-588706413E25}"/>
                                </a:ext>
                              </a:extLst>
                            </p:cNvPr>
                            <p:cNvSpPr txBox="1"/>
                            <p:nvPr/>
                          </p:nvSpPr>
                          <p:spPr>
                            <a:xfrm rot="20784864">
                              <a:off x="5687012" y="2104837"/>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=75.4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82" name="TextBox 81">
                              <a:extLst>
                                <a:ext uri="{FF2B5EF4-FFF2-40B4-BE49-F238E27FC236}">
                                  <a16:creationId xmlns:a16="http://schemas.microsoft.com/office/drawing/2014/main" id="{613B1A37-2180-812F-0158-588706413E25}"/>
                                </a:ext>
                              </a:extLst>
                            </p:cNvPr>
                            <p:cNvSpPr txBox="1">
                              <a:spLocks noRot="1" noChangeAspect="1" noMove="1" noResize="1" noEditPoints="1" noAdjustHandles="1" noChangeArrowheads="1" noChangeShapeType="1" noTextEdit="1"/>
                            </p:cNvSpPr>
                            <p:nvPr/>
                          </p:nvSpPr>
                          <p:spPr>
                            <a:xfrm rot="20784864">
                              <a:off x="5687012" y="2104837"/>
                              <a:ext cx="2379132" cy="783933"/>
                            </a:xfrm>
                            <a:prstGeom prst="rect">
                              <a:avLst/>
                            </a:prstGeom>
                            <a:blipFill>
                              <a:blip r:embed="rId4"/>
                              <a:stretch>
                                <a:fillRect/>
                              </a:stretch>
                            </a:blipFill>
                          </p:spPr>
                          <p:txBody>
                            <a:bodyPr/>
                            <a:lstStyle/>
                            <a:p>
                              <a:r>
                                <a:rPr lang="en-US">
                                  <a:noFill/>
                                </a:rPr>
                                <a:t> </a:t>
                              </a:r>
                            </a:p>
                          </p:txBody>
                        </p:sp>
                      </mc:Fallback>
                    </mc:AlternateContent>
                  </p:grpSp>
                  <p:grpSp>
                    <p:nvGrpSpPr>
                      <p:cNvPr id="75" name="Group 74">
                        <a:extLst>
                          <a:ext uri="{FF2B5EF4-FFF2-40B4-BE49-F238E27FC236}">
                            <a16:creationId xmlns:a16="http://schemas.microsoft.com/office/drawing/2014/main" id="{1753B311-652E-A884-865E-108712F53C72}"/>
                          </a:ext>
                        </a:extLst>
                      </p:cNvPr>
                      <p:cNvGrpSpPr/>
                      <p:nvPr/>
                    </p:nvGrpSpPr>
                    <p:grpSpPr>
                      <a:xfrm>
                        <a:off x="2912748" y="3753423"/>
                        <a:ext cx="5532005" cy="1101649"/>
                        <a:chOff x="2912748" y="2765485"/>
                        <a:chExt cx="5532005" cy="1101649"/>
                      </a:xfrm>
                    </p:grpSpPr>
                    <p:cxnSp>
                      <p:nvCxnSpPr>
                        <p:cNvPr id="79" name="Straight Connector 78">
                          <a:extLst>
                            <a:ext uri="{FF2B5EF4-FFF2-40B4-BE49-F238E27FC236}">
                              <a16:creationId xmlns:a16="http://schemas.microsoft.com/office/drawing/2014/main" id="{A24EC0C0-11E7-DAAA-380A-9F8BD4A27F29}"/>
                            </a:ext>
                          </a:extLst>
                        </p:cNvPr>
                        <p:cNvCxnSpPr>
                          <a:cxnSpLocks/>
                        </p:cNvCxnSpPr>
                        <p:nvPr/>
                      </p:nvCxnSpPr>
                      <p:spPr>
                        <a:xfrm flipH="1">
                          <a:off x="2912748" y="3347592"/>
                          <a:ext cx="5532005" cy="519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85AD932-B332-0534-D280-8A8E3EAE3BAF}"/>
                                </a:ext>
                              </a:extLst>
                            </p:cNvPr>
                            <p:cNvSpPr txBox="1"/>
                            <p:nvPr/>
                          </p:nvSpPr>
                          <p:spPr>
                            <a:xfrm rot="21367020">
                              <a:off x="5767827" y="2765485"/>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80" name="TextBox 79">
                              <a:extLst>
                                <a:ext uri="{FF2B5EF4-FFF2-40B4-BE49-F238E27FC236}">
                                  <a16:creationId xmlns:a16="http://schemas.microsoft.com/office/drawing/2014/main" id="{A85AD932-B332-0534-D280-8A8E3EAE3BAF}"/>
                                </a:ext>
                              </a:extLst>
                            </p:cNvPr>
                            <p:cNvSpPr txBox="1">
                              <a:spLocks noRot="1" noChangeAspect="1" noMove="1" noResize="1" noEditPoints="1" noAdjustHandles="1" noChangeArrowheads="1" noChangeShapeType="1" noTextEdit="1"/>
                            </p:cNvSpPr>
                            <p:nvPr/>
                          </p:nvSpPr>
                          <p:spPr>
                            <a:xfrm rot="21367020">
                              <a:off x="5767827" y="2765485"/>
                              <a:ext cx="2379132" cy="783933"/>
                            </a:xfrm>
                            <a:prstGeom prst="rect">
                              <a:avLst/>
                            </a:prstGeom>
                            <a:blipFill>
                              <a:blip r:embed="rId5"/>
                              <a:stretch>
                                <a:fillRect/>
                              </a:stretch>
                            </a:blipFill>
                          </p:spPr>
                          <p:txBody>
                            <a:bodyPr/>
                            <a:lstStyle/>
                            <a:p>
                              <a:r>
                                <a:rPr lang="en-US">
                                  <a:noFill/>
                                </a:rPr>
                                <a:t> </a:t>
                              </a:r>
                            </a:p>
                          </p:txBody>
                        </p:sp>
                      </mc:Fallback>
                    </mc:AlternateContent>
                  </p:grpSp>
                  <p:grpSp>
                    <p:nvGrpSpPr>
                      <p:cNvPr id="76" name="Group 75">
                        <a:extLst>
                          <a:ext uri="{FF2B5EF4-FFF2-40B4-BE49-F238E27FC236}">
                            <a16:creationId xmlns:a16="http://schemas.microsoft.com/office/drawing/2014/main" id="{BBBCA3D7-A06F-532C-EB7E-BECFAF48815D}"/>
                          </a:ext>
                        </a:extLst>
                      </p:cNvPr>
                      <p:cNvGrpSpPr/>
                      <p:nvPr/>
                    </p:nvGrpSpPr>
                    <p:grpSpPr>
                      <a:xfrm>
                        <a:off x="2819011" y="892019"/>
                        <a:ext cx="5625742" cy="880594"/>
                        <a:chOff x="2912749" y="2986540"/>
                        <a:chExt cx="5625742" cy="880594"/>
                      </a:xfrm>
                    </p:grpSpPr>
                    <p:cxnSp>
                      <p:nvCxnSpPr>
                        <p:cNvPr id="77" name="Straight Connector 76">
                          <a:extLst>
                            <a:ext uri="{FF2B5EF4-FFF2-40B4-BE49-F238E27FC236}">
                              <a16:creationId xmlns:a16="http://schemas.microsoft.com/office/drawing/2014/main" id="{3C091BC0-2585-5FEA-F424-1D613DC5C7D1}"/>
                            </a:ext>
                          </a:extLst>
                        </p:cNvPr>
                        <p:cNvCxnSpPr>
                          <a:cxnSpLocks/>
                        </p:cNvCxnSpPr>
                        <p:nvPr/>
                      </p:nvCxnSpPr>
                      <p:spPr>
                        <a:xfrm flipH="1">
                          <a:off x="2912749" y="3630393"/>
                          <a:ext cx="5625742" cy="236741"/>
                        </a:xfrm>
                        <a:prstGeom prst="line">
                          <a:avLst/>
                        </a:prstGeom>
                        <a:ln w="38100">
                          <a:no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C5213D7-7661-6905-55D3-0F4E350748B8}"/>
                                </a:ext>
                              </a:extLst>
                            </p:cNvPr>
                            <p:cNvSpPr txBox="1"/>
                            <p:nvPr/>
                          </p:nvSpPr>
                          <p:spPr>
                            <a:xfrm rot="21439931">
                              <a:off x="5823248" y="2986540"/>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=33.6</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78" name="TextBox 77">
                              <a:extLst>
                                <a:ext uri="{FF2B5EF4-FFF2-40B4-BE49-F238E27FC236}">
                                  <a16:creationId xmlns:a16="http://schemas.microsoft.com/office/drawing/2014/main" id="{9C5213D7-7661-6905-55D3-0F4E350748B8}"/>
                                </a:ext>
                              </a:extLst>
                            </p:cNvPr>
                            <p:cNvSpPr txBox="1">
                              <a:spLocks noRot="1" noChangeAspect="1" noMove="1" noResize="1" noEditPoints="1" noAdjustHandles="1" noChangeArrowheads="1" noChangeShapeType="1" noTextEdit="1"/>
                            </p:cNvSpPr>
                            <p:nvPr/>
                          </p:nvSpPr>
                          <p:spPr>
                            <a:xfrm rot="21439931">
                              <a:off x="5823248" y="2986540"/>
                              <a:ext cx="2379132" cy="783933"/>
                            </a:xfrm>
                            <a:prstGeom prst="rect">
                              <a:avLst/>
                            </a:prstGeom>
                            <a:blipFill>
                              <a:blip r:embed="rId6"/>
                              <a:stretch>
                                <a:fillRect b="-1299"/>
                              </a:stretch>
                            </a:blipFill>
                          </p:spPr>
                          <p:txBody>
                            <a:bodyPr/>
                            <a:lstStyle/>
                            <a:p>
                              <a:r>
                                <a:rPr lang="en-US">
                                  <a:noFill/>
                                </a:rPr>
                                <a:t> </a:t>
                              </a:r>
                            </a:p>
                          </p:txBody>
                        </p:sp>
                      </mc:Fallback>
                    </mc:AlternateContent>
                  </p:grpSp>
                </p:grpSp>
                <p:grpSp>
                  <p:nvGrpSpPr>
                    <p:cNvPr id="63" name="Group 62">
                      <a:extLst>
                        <a:ext uri="{FF2B5EF4-FFF2-40B4-BE49-F238E27FC236}">
                          <a16:creationId xmlns:a16="http://schemas.microsoft.com/office/drawing/2014/main" id="{635F631B-B531-E61E-ED30-CB206FEA59E5}"/>
                        </a:ext>
                      </a:extLst>
                    </p:cNvPr>
                    <p:cNvGrpSpPr/>
                    <p:nvPr/>
                  </p:nvGrpSpPr>
                  <p:grpSpPr>
                    <a:xfrm>
                      <a:off x="4267200" y="4105835"/>
                      <a:ext cx="1151187" cy="1321572"/>
                      <a:chOff x="4267200" y="4105835"/>
                      <a:chExt cx="1151187" cy="1321572"/>
                    </a:xfrm>
                  </p:grpSpPr>
                  <p:cxnSp>
                    <p:nvCxnSpPr>
                      <p:cNvPr id="69" name="Straight Arrow Connector 68">
                        <a:extLst>
                          <a:ext uri="{FF2B5EF4-FFF2-40B4-BE49-F238E27FC236}">
                            <a16:creationId xmlns:a16="http://schemas.microsoft.com/office/drawing/2014/main" id="{E485402D-0A5E-3F58-0425-15FFB0CC5D8B}"/>
                          </a:ext>
                        </a:extLst>
                      </p:cNvPr>
                      <p:cNvCxnSpPr/>
                      <p:nvPr/>
                    </p:nvCxnSpPr>
                    <p:spPr>
                      <a:xfrm flipV="1">
                        <a:off x="4267200" y="4105835"/>
                        <a:ext cx="0" cy="13215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4DA1354-FB1C-ADFF-638E-7CA1ED9F6F2D}"/>
                              </a:ext>
                            </a:extLst>
                          </p:cNvPr>
                          <p:cNvSpPr txBox="1"/>
                          <p:nvPr/>
                        </p:nvSpPr>
                        <p:spPr>
                          <a:xfrm>
                            <a:off x="4367517" y="4445637"/>
                            <a:ext cx="1050870" cy="66875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6.0</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chemeClr val="accent1"/>
                              </a:solidFill>
                            </a:endParaRPr>
                          </a:p>
                        </p:txBody>
                      </p:sp>
                    </mc:Choice>
                    <mc:Fallback xmlns="">
                      <p:sp>
                        <p:nvSpPr>
                          <p:cNvPr id="70" name="TextBox 69">
                            <a:extLst>
                              <a:ext uri="{FF2B5EF4-FFF2-40B4-BE49-F238E27FC236}">
                                <a16:creationId xmlns:a16="http://schemas.microsoft.com/office/drawing/2014/main" id="{A4DA1354-FB1C-ADFF-638E-7CA1ED9F6F2D}"/>
                              </a:ext>
                            </a:extLst>
                          </p:cNvPr>
                          <p:cNvSpPr txBox="1">
                            <a:spLocks noRot="1" noChangeAspect="1" noMove="1" noResize="1" noEditPoints="1" noAdjustHandles="1" noChangeArrowheads="1" noChangeShapeType="1" noTextEdit="1"/>
                          </p:cNvSpPr>
                          <p:nvPr/>
                        </p:nvSpPr>
                        <p:spPr>
                          <a:xfrm>
                            <a:off x="4367517" y="4445637"/>
                            <a:ext cx="1050870" cy="668753"/>
                          </a:xfrm>
                          <a:prstGeom prst="rect">
                            <a:avLst/>
                          </a:prstGeom>
                          <a:blipFill>
                            <a:blip r:embed="rId7"/>
                            <a:stretch>
                              <a:fillRect b="-6122"/>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C534FC6C-A39B-661F-4A5C-91013A432EBE}"/>
                        </a:ext>
                      </a:extLst>
                    </p:cNvPr>
                    <p:cNvGrpSpPr/>
                    <p:nvPr/>
                  </p:nvGrpSpPr>
                  <p:grpSpPr>
                    <a:xfrm>
                      <a:off x="4266239" y="1852102"/>
                      <a:ext cx="1297583" cy="2184874"/>
                      <a:chOff x="4267200" y="3278391"/>
                      <a:chExt cx="1297583" cy="2184874"/>
                    </a:xfrm>
                  </p:grpSpPr>
                  <p:cxnSp>
                    <p:nvCxnSpPr>
                      <p:cNvPr id="67" name="Straight Arrow Connector 66">
                        <a:extLst>
                          <a:ext uri="{FF2B5EF4-FFF2-40B4-BE49-F238E27FC236}">
                            <a16:creationId xmlns:a16="http://schemas.microsoft.com/office/drawing/2014/main" id="{B2524258-E364-405A-E9A5-E2EDD08DFC56}"/>
                          </a:ext>
                        </a:extLst>
                      </p:cNvPr>
                      <p:cNvCxnSpPr>
                        <a:cxnSpLocks/>
                      </p:cNvCxnSpPr>
                      <p:nvPr/>
                    </p:nvCxnSpPr>
                    <p:spPr>
                      <a:xfrm flipV="1">
                        <a:off x="4267200" y="3278391"/>
                        <a:ext cx="961" cy="21848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95102A3-A0D9-799D-E4A8-10C06B28D022}"/>
                              </a:ext>
                            </a:extLst>
                          </p:cNvPr>
                          <p:cNvSpPr txBox="1"/>
                          <p:nvPr/>
                        </p:nvSpPr>
                        <p:spPr>
                          <a:xfrm>
                            <a:off x="4325640" y="4002282"/>
                            <a:ext cx="1239143" cy="66875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4</m:t>
                                  </m:r>
                                  <m:r>
                                    <a:rPr lang="en-US" b="0" i="1" smtClean="0">
                                      <a:solidFill>
                                        <a:schemeClr val="accent1"/>
                                      </a:solidFill>
                                      <a:latin typeface="Cambria Math" panose="02040503050406030204" pitchFamily="18" charset="0"/>
                                    </a:rPr>
                                    <m:t>5.1</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chemeClr val="accent1"/>
                              </a:solidFill>
                            </a:endParaRPr>
                          </a:p>
                        </p:txBody>
                      </p:sp>
                    </mc:Choice>
                    <mc:Fallback xmlns="">
                      <p:sp>
                        <p:nvSpPr>
                          <p:cNvPr id="68" name="TextBox 67">
                            <a:extLst>
                              <a:ext uri="{FF2B5EF4-FFF2-40B4-BE49-F238E27FC236}">
                                <a16:creationId xmlns:a16="http://schemas.microsoft.com/office/drawing/2014/main" id="{F95102A3-A0D9-799D-E4A8-10C06B28D022}"/>
                              </a:ext>
                            </a:extLst>
                          </p:cNvPr>
                          <p:cNvSpPr txBox="1">
                            <a:spLocks noRot="1" noChangeAspect="1" noMove="1" noResize="1" noEditPoints="1" noAdjustHandles="1" noChangeArrowheads="1" noChangeShapeType="1" noTextEdit="1"/>
                          </p:cNvSpPr>
                          <p:nvPr/>
                        </p:nvSpPr>
                        <p:spPr>
                          <a:xfrm>
                            <a:off x="4325640" y="4002282"/>
                            <a:ext cx="1239143" cy="668753"/>
                          </a:xfrm>
                          <a:prstGeom prst="rect">
                            <a:avLst/>
                          </a:prstGeom>
                          <a:blipFill>
                            <a:blip r:embed="rId8"/>
                            <a:stretch>
                              <a:fillRect b="-6122"/>
                            </a:stretch>
                          </a:blipFill>
                          <a:ln>
                            <a:noFill/>
                          </a:ln>
                        </p:spPr>
                        <p:txBody>
                          <a:bodyPr/>
                          <a:lstStyle/>
                          <a:p>
                            <a:r>
                              <a:rPr lang="en-US">
                                <a:noFill/>
                              </a:rPr>
                              <a:t> </a:t>
                            </a:r>
                          </a:p>
                        </p:txBody>
                      </p:sp>
                    </mc:Fallback>
                  </mc:AlternateContent>
                </p:grpSp>
              </p:grpSp>
              <p:cxnSp>
                <p:nvCxnSpPr>
                  <p:cNvPr id="60" name="Straight Connector 59">
                    <a:extLst>
                      <a:ext uri="{FF2B5EF4-FFF2-40B4-BE49-F238E27FC236}">
                        <a16:creationId xmlns:a16="http://schemas.microsoft.com/office/drawing/2014/main" id="{5FA9C5DE-6E2B-A628-CA63-AE00FEFEB61F}"/>
                      </a:ext>
                    </a:extLst>
                  </p:cNvPr>
                  <p:cNvCxnSpPr>
                    <a:cxnSpLocks/>
                  </p:cNvCxnSpPr>
                  <p:nvPr/>
                </p:nvCxnSpPr>
                <p:spPr>
                  <a:xfrm flipH="1">
                    <a:off x="1068517" y="1232922"/>
                    <a:ext cx="6479156" cy="2751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B298C62-F416-2D8A-8D08-8F2B4385ECA5}"/>
                    </a:ext>
                  </a:extLst>
                </p:cNvPr>
                <p:cNvGrpSpPr/>
                <p:nvPr/>
              </p:nvGrpSpPr>
              <p:grpSpPr>
                <a:xfrm>
                  <a:off x="885169" y="814294"/>
                  <a:ext cx="3038906" cy="3260101"/>
                  <a:chOff x="885169" y="814294"/>
                  <a:chExt cx="3038906" cy="3260101"/>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4EC52D8-6737-DA1F-46FF-27BDB49C479D}"/>
                          </a:ext>
                        </a:extLst>
                      </p:cNvPr>
                      <p:cNvSpPr txBox="1"/>
                      <p:nvPr/>
                    </p:nvSpPr>
                    <p:spPr>
                      <a:xfrm>
                        <a:off x="2008448" y="814294"/>
                        <a:ext cx="980157" cy="49019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𝑣𝑎𝑝</m:t>
                                  </m:r>
                                </m:sub>
                              </m:sSub>
                            </m:oMath>
                          </m:oMathPara>
                        </a14:m>
                        <a:endParaRPr lang="en-US" sz="2400" dirty="0"/>
                      </a:p>
                    </p:txBody>
                  </p:sp>
                </mc:Choice>
                <mc:Fallback xmlns="">
                  <p:sp>
                    <p:nvSpPr>
                      <p:cNvPr id="58" name="TextBox 57">
                        <a:extLst>
                          <a:ext uri="{FF2B5EF4-FFF2-40B4-BE49-F238E27FC236}">
                            <a16:creationId xmlns:a16="http://schemas.microsoft.com/office/drawing/2014/main" id="{14EC52D8-6737-DA1F-46FF-27BDB49C479D}"/>
                          </a:ext>
                        </a:extLst>
                      </p:cNvPr>
                      <p:cNvSpPr txBox="1">
                        <a:spLocks noRot="1" noChangeAspect="1" noMove="1" noResize="1" noEditPoints="1" noAdjustHandles="1" noChangeArrowheads="1" noChangeShapeType="1" noTextEdit="1"/>
                      </p:cNvSpPr>
                      <p:nvPr/>
                    </p:nvSpPr>
                    <p:spPr>
                      <a:xfrm>
                        <a:off x="2008448" y="814294"/>
                        <a:ext cx="980157" cy="490199"/>
                      </a:xfrm>
                      <a:prstGeom prst="rect">
                        <a:avLst/>
                      </a:prstGeom>
                      <a:blipFill>
                        <a:blip r:embed="rId9"/>
                        <a:stretch>
                          <a:fillRect l="-1370" r="-5479" b="-135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1E9A5E-4AAA-218E-E092-D8A24B64B7AC}"/>
                          </a:ext>
                        </a:extLst>
                      </p:cNvPr>
                      <p:cNvSpPr txBox="1"/>
                      <p:nvPr/>
                    </p:nvSpPr>
                    <p:spPr>
                      <a:xfrm>
                        <a:off x="885169" y="2164071"/>
                        <a:ext cx="980158" cy="461665"/>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𝑠𝑢𝑏</m:t>
                                  </m:r>
                                </m:sub>
                              </m:sSub>
                            </m:oMath>
                          </m:oMathPara>
                        </a14:m>
                        <a:endParaRPr lang="en-US" sz="2400" dirty="0"/>
                      </a:p>
                    </p:txBody>
                  </p:sp>
                </mc:Choice>
                <mc:Fallback xmlns="">
                  <p:sp>
                    <p:nvSpPr>
                      <p:cNvPr id="55" name="TextBox 54">
                        <a:extLst>
                          <a:ext uri="{FF2B5EF4-FFF2-40B4-BE49-F238E27FC236}">
                            <a16:creationId xmlns:a16="http://schemas.microsoft.com/office/drawing/2014/main" id="{111E9A5E-4AAA-218E-E092-D8A24B64B7AC}"/>
                          </a:ext>
                        </a:extLst>
                      </p:cNvPr>
                      <p:cNvSpPr txBox="1">
                        <a:spLocks noRot="1" noChangeAspect="1" noMove="1" noResize="1" noEditPoints="1" noAdjustHandles="1" noChangeArrowheads="1" noChangeShapeType="1" noTextEdit="1"/>
                      </p:cNvSpPr>
                      <p:nvPr/>
                    </p:nvSpPr>
                    <p:spPr>
                      <a:xfrm>
                        <a:off x="885169" y="2164071"/>
                        <a:ext cx="980158" cy="461665"/>
                      </a:xfrm>
                      <a:prstGeom prst="rect">
                        <a:avLst/>
                      </a:prstGeom>
                      <a:blipFill>
                        <a:blip r:embed="rId10"/>
                        <a:stretch>
                          <a:fillRect r="-2703" b="-11429"/>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E50537-C6CA-D320-CF88-BE96084543DE}"/>
                          </a:ext>
                        </a:extLst>
                      </p:cNvPr>
                      <p:cNvSpPr txBox="1"/>
                      <p:nvPr/>
                    </p:nvSpPr>
                    <p:spPr>
                      <a:xfrm>
                        <a:off x="2943918" y="3583106"/>
                        <a:ext cx="980157" cy="49128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𝑓𝑢𝑠</m:t>
                                  </m:r>
                                </m:sub>
                              </m:sSub>
                            </m:oMath>
                          </m:oMathPara>
                        </a14:m>
                        <a:endParaRPr lang="en-US" sz="2400" dirty="0"/>
                      </a:p>
                    </p:txBody>
                  </p:sp>
                </mc:Choice>
                <mc:Fallback xmlns="">
                  <p:sp>
                    <p:nvSpPr>
                      <p:cNvPr id="51" name="TextBox 50">
                        <a:extLst>
                          <a:ext uri="{FF2B5EF4-FFF2-40B4-BE49-F238E27FC236}">
                            <a16:creationId xmlns:a16="http://schemas.microsoft.com/office/drawing/2014/main" id="{52E50537-C6CA-D320-CF88-BE96084543DE}"/>
                          </a:ext>
                        </a:extLst>
                      </p:cNvPr>
                      <p:cNvSpPr txBox="1">
                        <a:spLocks noRot="1" noChangeAspect="1" noMove="1" noResize="1" noEditPoints="1" noAdjustHandles="1" noChangeArrowheads="1" noChangeShapeType="1" noTextEdit="1"/>
                      </p:cNvSpPr>
                      <p:nvPr/>
                    </p:nvSpPr>
                    <p:spPr>
                      <a:xfrm>
                        <a:off x="2943918" y="3583106"/>
                        <a:ext cx="980157" cy="491289"/>
                      </a:xfrm>
                      <a:prstGeom prst="rect">
                        <a:avLst/>
                      </a:prstGeom>
                      <a:blipFill>
                        <a:blip r:embed="rId11"/>
                        <a:stretch>
                          <a:fillRect r="-2703" b="-18421"/>
                        </a:stretch>
                      </a:blipFill>
                      <a:ln w="12700">
                        <a:solidFill>
                          <a:schemeClr val="tx1"/>
                        </a:solidFill>
                      </a:ln>
                    </p:spPr>
                    <p:txBody>
                      <a:bodyPr/>
                      <a:lstStyle/>
                      <a:p>
                        <a:r>
                          <a:rPr lang="en-US">
                            <a:noFill/>
                          </a:rPr>
                          <a:t> </a:t>
                        </a:r>
                      </a:p>
                    </p:txBody>
                  </p:sp>
                </mc:Fallback>
              </mc:AlternateContent>
            </p:grpSp>
          </p:grpSp>
          <p:sp>
            <p:nvSpPr>
              <p:cNvPr id="34" name="TextBox 33">
                <a:extLst>
                  <a:ext uri="{FF2B5EF4-FFF2-40B4-BE49-F238E27FC236}">
                    <a16:creationId xmlns:a16="http://schemas.microsoft.com/office/drawing/2014/main" id="{B5B69A0F-5725-AD53-6970-805C68D0284A}"/>
                  </a:ext>
                </a:extLst>
              </p:cNvPr>
              <p:cNvSpPr txBox="1"/>
              <p:nvPr/>
            </p:nvSpPr>
            <p:spPr>
              <a:xfrm>
                <a:off x="1714807" y="5115599"/>
                <a:ext cx="1182902" cy="461665"/>
              </a:xfrm>
              <a:prstGeom prst="rect">
                <a:avLst/>
              </a:prstGeom>
              <a:noFill/>
            </p:spPr>
            <p:txBody>
              <a:bodyPr wrap="square" rtlCol="0">
                <a:spAutoFit/>
              </a:bodyPr>
              <a:lstStyle/>
              <a:p>
                <a:r>
                  <a:rPr lang="en-US" sz="2400" dirty="0">
                    <a:solidFill>
                      <a:schemeClr val="accent1"/>
                    </a:solidFill>
                  </a:rPr>
                  <a:t>273 K</a:t>
                </a:r>
              </a:p>
            </p:txBody>
          </p:sp>
        </p:grpSp>
        <p:cxnSp>
          <p:nvCxnSpPr>
            <p:cNvPr id="87" name="Straight Arrow Connector 86">
              <a:extLst>
                <a:ext uri="{FF2B5EF4-FFF2-40B4-BE49-F238E27FC236}">
                  <a16:creationId xmlns:a16="http://schemas.microsoft.com/office/drawing/2014/main" id="{F7C41617-A89F-8AF7-616B-D1FA1AD3B477}"/>
                </a:ext>
              </a:extLst>
            </p:cNvPr>
            <p:cNvCxnSpPr>
              <a:cxnSpLocks/>
            </p:cNvCxnSpPr>
            <p:nvPr/>
          </p:nvCxnSpPr>
          <p:spPr>
            <a:xfrm flipV="1">
              <a:off x="2000025" y="1366080"/>
              <a:ext cx="0" cy="33005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78FF66E-DDB5-29FC-1C66-9EBC5880F5FA}"/>
                    </a:ext>
                  </a:extLst>
                </p:cNvPr>
                <p:cNvSpPr txBox="1"/>
                <p:nvPr/>
              </p:nvSpPr>
              <p:spPr>
                <a:xfrm>
                  <a:off x="769894" y="2620567"/>
                  <a:ext cx="1081345" cy="618311"/>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5</m:t>
                        </m:r>
                        <m:r>
                          <a:rPr lang="en-US" b="0" i="1" smtClean="0">
                            <a:solidFill>
                              <a:schemeClr val="accent1"/>
                            </a:solidFill>
                            <a:latin typeface="Cambria Math" panose="02040503050406030204" pitchFamily="18" charset="0"/>
                          </a:rPr>
                          <m:t>1.1</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rgbClr val="00B050"/>
                    </a:solidFill>
                  </a:endParaRPr>
                </a:p>
              </p:txBody>
            </p:sp>
          </mc:Choice>
          <mc:Fallback xmlns="">
            <p:sp>
              <p:nvSpPr>
                <p:cNvPr id="89" name="TextBox 88">
                  <a:extLst>
                    <a:ext uri="{FF2B5EF4-FFF2-40B4-BE49-F238E27FC236}">
                      <a16:creationId xmlns:a16="http://schemas.microsoft.com/office/drawing/2014/main" id="{B78FF66E-DDB5-29FC-1C66-9EBC5880F5FA}"/>
                    </a:ext>
                  </a:extLst>
                </p:cNvPr>
                <p:cNvSpPr txBox="1">
                  <a:spLocks noRot="1" noChangeAspect="1" noMove="1" noResize="1" noEditPoints="1" noAdjustHandles="1" noChangeArrowheads="1" noChangeShapeType="1" noTextEdit="1"/>
                </p:cNvSpPr>
                <p:nvPr/>
              </p:nvSpPr>
              <p:spPr>
                <a:xfrm>
                  <a:off x="769894" y="2620567"/>
                  <a:ext cx="1081345" cy="618311"/>
                </a:xfrm>
                <a:prstGeom prst="rect">
                  <a:avLst/>
                </a:prstGeom>
                <a:blipFill>
                  <a:blip r:embed="rId12"/>
                  <a:stretch>
                    <a:fillRect b="-4000"/>
                  </a:stretch>
                </a:blipFill>
                <a:ln>
                  <a:noFill/>
                </a:ln>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64AE3AA0-5A85-34D9-BFA4-854657397AE8}"/>
              </a:ext>
            </a:extLst>
          </p:cNvPr>
          <p:cNvSpPr txBox="1"/>
          <p:nvPr/>
        </p:nvSpPr>
        <p:spPr>
          <a:xfrm>
            <a:off x="403215" y="5574553"/>
            <a:ext cx="11241577" cy="1200329"/>
          </a:xfrm>
          <a:prstGeom prst="rect">
            <a:avLst/>
          </a:prstGeom>
          <a:noFill/>
          <a:ln>
            <a:solidFill>
              <a:schemeClr val="tx1"/>
            </a:solidFill>
          </a:ln>
        </p:spPr>
        <p:txBody>
          <a:bodyPr wrap="square" rtlCol="0">
            <a:spAutoFit/>
          </a:bodyPr>
          <a:lstStyle/>
          <a:p>
            <a:r>
              <a:rPr lang="en-US" sz="2400" dirty="0"/>
              <a:t>At a given temperature and pressure, the enthalpy of sublimation equals the sum of the other two (but that is obviously not true if the three are taken at different temperatures or pressures)</a:t>
            </a:r>
          </a:p>
        </p:txBody>
      </p:sp>
    </p:spTree>
    <p:extLst>
      <p:ext uri="{BB962C8B-B14F-4D97-AF65-F5344CB8AC3E}">
        <p14:creationId xmlns:p14="http://schemas.microsoft.com/office/powerpoint/2010/main" val="194266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355BF2-0005-1F8A-08D2-BE952E6D86B8}"/>
                  </a:ext>
                </a:extLst>
              </p:cNvPr>
              <p:cNvSpPr txBox="1"/>
              <p:nvPr/>
            </p:nvSpPr>
            <p:spPr>
              <a:xfrm>
                <a:off x="380417" y="6028426"/>
                <a:ext cx="11241577" cy="496674"/>
              </a:xfrm>
              <a:prstGeom prst="rect">
                <a:avLst/>
              </a:prstGeom>
              <a:noFill/>
              <a:ln>
                <a:solidFill>
                  <a:schemeClr val="tx1"/>
                </a:solidFill>
              </a:ln>
            </p:spPr>
            <p:txBody>
              <a:bodyPr wrap="square" rtlCol="0">
                <a:spAutoFit/>
              </a:bodyPr>
              <a:lstStyle/>
              <a:p>
                <a:r>
                  <a:rPr lang="en-US" sz="2400" dirty="0"/>
                  <a:t>What happens to </a:t>
                </a:r>
                <a14:m>
                  <m:oMath xmlns:m="http://schemas.openxmlformats.org/officeDocument/2006/math">
                    <m:r>
                      <a:rPr lang="en-US" sz="2400" b="1" i="1" smtClean="0">
                        <a:latin typeface="Cambria Math" panose="02040503050406030204" pitchFamily="18" charset="0"/>
                      </a:rPr>
                      <m:t>𝚫</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𝑯</m:t>
                        </m:r>
                      </m:e>
                      <m:sub>
                        <m:r>
                          <a:rPr lang="en-US" sz="2400" b="1" i="1" smtClean="0">
                            <a:latin typeface="Cambria Math" panose="02040503050406030204" pitchFamily="18" charset="0"/>
                          </a:rPr>
                          <m:t>𝒇𝒖𝒔</m:t>
                        </m:r>
                      </m:sub>
                    </m:sSub>
                  </m:oMath>
                </a14:m>
                <a:r>
                  <a:rPr lang="en-US" sz="2400" b="1" dirty="0"/>
                  <a:t> </a:t>
                </a:r>
                <a:r>
                  <a:rPr lang="en-US" sz="2400" dirty="0"/>
                  <a:t>at a </a:t>
                </a:r>
                <a:r>
                  <a:rPr lang="en-US" sz="2400" b="1" dirty="0"/>
                  <a:t>lower temperature </a:t>
                </a:r>
                <a:r>
                  <a:rPr lang="en-US" sz="2400" dirty="0"/>
                  <a:t>(like in the Arctic Ocean)?</a:t>
                </a:r>
              </a:p>
            </p:txBody>
          </p:sp>
        </mc:Choice>
        <mc:Fallback xmlns="">
          <p:sp>
            <p:nvSpPr>
              <p:cNvPr id="3" name="TextBox 2">
                <a:extLst>
                  <a:ext uri="{FF2B5EF4-FFF2-40B4-BE49-F238E27FC236}">
                    <a16:creationId xmlns:a16="http://schemas.microsoft.com/office/drawing/2014/main" id="{76355BF2-0005-1F8A-08D2-BE952E6D86B8}"/>
                  </a:ext>
                </a:extLst>
              </p:cNvPr>
              <p:cNvSpPr txBox="1">
                <a:spLocks noRot="1" noChangeAspect="1" noMove="1" noResize="1" noEditPoints="1" noAdjustHandles="1" noChangeArrowheads="1" noChangeShapeType="1" noTextEdit="1"/>
              </p:cNvSpPr>
              <p:nvPr/>
            </p:nvSpPr>
            <p:spPr>
              <a:xfrm>
                <a:off x="380417" y="6028426"/>
                <a:ext cx="11241577" cy="496674"/>
              </a:xfrm>
              <a:prstGeom prst="rect">
                <a:avLst/>
              </a:prstGeom>
              <a:blipFill>
                <a:blip r:embed="rId3"/>
                <a:stretch>
                  <a:fillRect l="-789" t="-7317" b="-19512"/>
                </a:stretch>
              </a:blipFill>
              <a:ln>
                <a:solidFill>
                  <a:schemeClr val="tx1"/>
                </a:solidFill>
              </a:ln>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00BC46F6-D660-8F80-10F3-E2611CE2F877}"/>
              </a:ext>
            </a:extLst>
          </p:cNvPr>
          <p:cNvGrpSpPr/>
          <p:nvPr/>
        </p:nvGrpSpPr>
        <p:grpSpPr>
          <a:xfrm>
            <a:off x="8274193" y="1281094"/>
            <a:ext cx="3794586" cy="3230768"/>
            <a:chOff x="8274193" y="1281094"/>
            <a:chExt cx="3794586" cy="3230768"/>
          </a:xfrm>
        </p:grpSpPr>
        <p:pic>
          <p:nvPicPr>
            <p:cNvPr id="40" name="Picture 39">
              <a:extLst>
                <a:ext uri="{FF2B5EF4-FFF2-40B4-BE49-F238E27FC236}">
                  <a16:creationId xmlns:a16="http://schemas.microsoft.com/office/drawing/2014/main" id="{BF84E8F6-0D8C-B244-686B-124D2C2ADBD4}"/>
                </a:ext>
              </a:extLst>
            </p:cNvPr>
            <p:cNvPicPr>
              <a:picLocks noChangeAspect="1"/>
            </p:cNvPicPr>
            <p:nvPr/>
          </p:nvPicPr>
          <p:blipFill>
            <a:blip r:embed="rId4"/>
            <a:stretch>
              <a:fillRect/>
            </a:stretch>
          </p:blipFill>
          <p:spPr>
            <a:xfrm>
              <a:off x="8274193" y="1281094"/>
              <a:ext cx="3794586" cy="3230768"/>
            </a:xfrm>
            <a:prstGeom prst="rect">
              <a:avLst/>
            </a:prstGeom>
          </p:spPr>
        </p:pic>
        <p:cxnSp>
          <p:nvCxnSpPr>
            <p:cNvPr id="41" name="Straight Arrow Connector 40">
              <a:extLst>
                <a:ext uri="{FF2B5EF4-FFF2-40B4-BE49-F238E27FC236}">
                  <a16:creationId xmlns:a16="http://schemas.microsoft.com/office/drawing/2014/main" id="{740AE709-94AE-6776-4484-CEE1400759E4}"/>
                </a:ext>
              </a:extLst>
            </p:cNvPr>
            <p:cNvCxnSpPr>
              <a:cxnSpLocks/>
            </p:cNvCxnSpPr>
            <p:nvPr/>
          </p:nvCxnSpPr>
          <p:spPr>
            <a:xfrm>
              <a:off x="8779356" y="3981384"/>
              <a:ext cx="2589684" cy="6307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EEEE876-2A3F-7CD2-49D3-4157C2936EBF}"/>
              </a:ext>
            </a:extLst>
          </p:cNvPr>
          <p:cNvGrpSpPr>
            <a:grpSpLocks noChangeAspect="1"/>
          </p:cNvGrpSpPr>
          <p:nvPr/>
        </p:nvGrpSpPr>
        <p:grpSpPr>
          <a:xfrm>
            <a:off x="380417" y="596534"/>
            <a:ext cx="7236197" cy="5281753"/>
            <a:chOff x="68760" y="492030"/>
            <a:chExt cx="7826531" cy="5712642"/>
          </a:xfrm>
        </p:grpSpPr>
        <p:grpSp>
          <p:nvGrpSpPr>
            <p:cNvPr id="8" name="Group 7">
              <a:extLst>
                <a:ext uri="{FF2B5EF4-FFF2-40B4-BE49-F238E27FC236}">
                  <a16:creationId xmlns:a16="http://schemas.microsoft.com/office/drawing/2014/main" id="{1EDFE551-0A18-8914-5316-342F943CF374}"/>
                </a:ext>
              </a:extLst>
            </p:cNvPr>
            <p:cNvGrpSpPr/>
            <p:nvPr/>
          </p:nvGrpSpPr>
          <p:grpSpPr>
            <a:xfrm>
              <a:off x="68760" y="492030"/>
              <a:ext cx="7826531" cy="5712642"/>
              <a:chOff x="68760" y="492030"/>
              <a:chExt cx="7826531" cy="5712642"/>
            </a:xfrm>
          </p:grpSpPr>
          <p:grpSp>
            <p:nvGrpSpPr>
              <p:cNvPr id="10" name="Group 9">
                <a:extLst>
                  <a:ext uri="{FF2B5EF4-FFF2-40B4-BE49-F238E27FC236}">
                    <a16:creationId xmlns:a16="http://schemas.microsoft.com/office/drawing/2014/main" id="{0B438FA2-4228-2B3B-18EC-306C23A6EF26}"/>
                  </a:ext>
                </a:extLst>
              </p:cNvPr>
              <p:cNvGrpSpPr/>
              <p:nvPr/>
            </p:nvGrpSpPr>
            <p:grpSpPr>
              <a:xfrm>
                <a:off x="68760" y="492030"/>
                <a:ext cx="7826531" cy="5712642"/>
                <a:chOff x="190680" y="492030"/>
                <a:chExt cx="7826531" cy="5712642"/>
              </a:xfrm>
            </p:grpSpPr>
            <p:grpSp>
              <p:nvGrpSpPr>
                <p:cNvPr id="15" name="Group 14">
                  <a:extLst>
                    <a:ext uri="{FF2B5EF4-FFF2-40B4-BE49-F238E27FC236}">
                      <a16:creationId xmlns:a16="http://schemas.microsoft.com/office/drawing/2014/main" id="{3ABB11AA-65DC-FA70-FF68-FA9AB729E069}"/>
                    </a:ext>
                  </a:extLst>
                </p:cNvPr>
                <p:cNvGrpSpPr/>
                <p:nvPr/>
              </p:nvGrpSpPr>
              <p:grpSpPr>
                <a:xfrm>
                  <a:off x="190680" y="492030"/>
                  <a:ext cx="7826531" cy="5712642"/>
                  <a:chOff x="2064003" y="912222"/>
                  <a:chExt cx="7826531" cy="5712642"/>
                </a:xfrm>
              </p:grpSpPr>
              <p:grpSp>
                <p:nvGrpSpPr>
                  <p:cNvPr id="21" name="Group 20">
                    <a:extLst>
                      <a:ext uri="{FF2B5EF4-FFF2-40B4-BE49-F238E27FC236}">
                        <a16:creationId xmlns:a16="http://schemas.microsoft.com/office/drawing/2014/main" id="{2C9B6C81-615C-93C4-A898-15E0953647FD}"/>
                      </a:ext>
                    </a:extLst>
                  </p:cNvPr>
                  <p:cNvGrpSpPr/>
                  <p:nvPr/>
                </p:nvGrpSpPr>
                <p:grpSpPr>
                  <a:xfrm>
                    <a:off x="2064003" y="912222"/>
                    <a:ext cx="7826531" cy="5712642"/>
                    <a:chOff x="2017622" y="876292"/>
                    <a:chExt cx="6795645" cy="4915974"/>
                  </a:xfrm>
                </p:grpSpPr>
                <p:grpSp>
                  <p:nvGrpSpPr>
                    <p:cNvPr id="30" name="Group 29">
                      <a:extLst>
                        <a:ext uri="{FF2B5EF4-FFF2-40B4-BE49-F238E27FC236}">
                          <a16:creationId xmlns:a16="http://schemas.microsoft.com/office/drawing/2014/main" id="{0155C270-C06A-6E26-8161-3227165ECD9F}"/>
                        </a:ext>
                      </a:extLst>
                    </p:cNvPr>
                    <p:cNvGrpSpPr/>
                    <p:nvPr/>
                  </p:nvGrpSpPr>
                  <p:grpSpPr>
                    <a:xfrm>
                      <a:off x="2349714" y="876292"/>
                      <a:ext cx="6463553" cy="4428565"/>
                      <a:chOff x="1345667" y="1362635"/>
                      <a:chExt cx="6463553" cy="4428565"/>
                    </a:xfrm>
                  </p:grpSpPr>
                  <p:cxnSp>
                    <p:nvCxnSpPr>
                      <p:cNvPr id="48" name="Straight Connector 47">
                        <a:extLst>
                          <a:ext uri="{FF2B5EF4-FFF2-40B4-BE49-F238E27FC236}">
                            <a16:creationId xmlns:a16="http://schemas.microsoft.com/office/drawing/2014/main" id="{DE8EA089-0162-F04A-8CA6-ED3B05CB0314}"/>
                          </a:ext>
                        </a:extLst>
                      </p:cNvPr>
                      <p:cNvCxnSpPr/>
                      <p:nvPr/>
                    </p:nvCxnSpPr>
                    <p:spPr>
                      <a:xfrm>
                        <a:off x="1362635" y="1362635"/>
                        <a:ext cx="0" cy="4428565"/>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C3EACD-0375-1DE8-C7E5-8E1657054142}"/>
                          </a:ext>
                        </a:extLst>
                      </p:cNvPr>
                      <p:cNvCxnSpPr>
                        <a:cxnSpLocks/>
                      </p:cNvCxnSpPr>
                      <p:nvPr/>
                    </p:nvCxnSpPr>
                    <p:spPr>
                      <a:xfrm flipH="1">
                        <a:off x="1345667" y="5774143"/>
                        <a:ext cx="6463553" cy="0"/>
                      </a:xfrm>
                      <a:prstGeom prst="line">
                        <a:avLst/>
                      </a:prstGeom>
                      <a:ln w="635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D026EF5-F406-EF8E-E013-4B535D5E0665}"/>
                        </a:ext>
                      </a:extLst>
                    </p:cNvPr>
                    <p:cNvSpPr txBox="1"/>
                    <p:nvPr/>
                  </p:nvSpPr>
                  <p:spPr>
                    <a:xfrm>
                      <a:off x="5276897" y="5330601"/>
                      <a:ext cx="2456329" cy="461665"/>
                    </a:xfrm>
                    <a:prstGeom prst="rect">
                      <a:avLst/>
                    </a:prstGeom>
                    <a:noFill/>
                  </p:spPr>
                  <p:txBody>
                    <a:bodyPr wrap="square" rtlCol="0">
                      <a:spAutoFit/>
                    </a:bodyPr>
                    <a:lstStyle/>
                    <a:p>
                      <a:r>
                        <a:rPr lang="en-US" sz="2400" dirty="0"/>
                        <a:t>T</a:t>
                      </a:r>
                    </a:p>
                  </p:txBody>
                </p:sp>
                <p:sp>
                  <p:nvSpPr>
                    <p:cNvPr id="32" name="TextBox 31">
                      <a:extLst>
                        <a:ext uri="{FF2B5EF4-FFF2-40B4-BE49-F238E27FC236}">
                          <a16:creationId xmlns:a16="http://schemas.microsoft.com/office/drawing/2014/main" id="{00991F5C-12F9-A9E0-B40A-60E86653EAC0}"/>
                        </a:ext>
                      </a:extLst>
                    </p:cNvPr>
                    <p:cNvSpPr txBox="1"/>
                    <p:nvPr/>
                  </p:nvSpPr>
                  <p:spPr>
                    <a:xfrm>
                      <a:off x="2017622" y="2185001"/>
                      <a:ext cx="2456329" cy="461665"/>
                    </a:xfrm>
                    <a:prstGeom prst="rect">
                      <a:avLst/>
                    </a:prstGeom>
                    <a:noFill/>
                  </p:spPr>
                  <p:txBody>
                    <a:bodyPr wrap="square" rtlCol="0">
                      <a:spAutoFit/>
                    </a:bodyPr>
                    <a:lstStyle/>
                    <a:p>
                      <a:r>
                        <a:rPr lang="en-US" sz="2400" dirty="0"/>
                        <a:t>H</a:t>
                      </a:r>
                    </a:p>
                  </p:txBody>
                </p:sp>
                <p:grpSp>
                  <p:nvGrpSpPr>
                    <p:cNvPr id="33" name="Group 32">
                      <a:extLst>
                        <a:ext uri="{FF2B5EF4-FFF2-40B4-BE49-F238E27FC236}">
                          <a16:creationId xmlns:a16="http://schemas.microsoft.com/office/drawing/2014/main" id="{D9DD997A-7D8E-9B34-FE42-BCF05D44FDAB}"/>
                        </a:ext>
                      </a:extLst>
                    </p:cNvPr>
                    <p:cNvGrpSpPr/>
                    <p:nvPr/>
                  </p:nvGrpSpPr>
                  <p:grpSpPr>
                    <a:xfrm>
                      <a:off x="3557865" y="2104837"/>
                      <a:ext cx="5136729" cy="1607401"/>
                      <a:chOff x="3557865" y="2104837"/>
                      <a:chExt cx="5136729" cy="1607401"/>
                    </a:xfrm>
                  </p:grpSpPr>
                  <p:cxnSp>
                    <p:nvCxnSpPr>
                      <p:cNvPr id="46" name="Straight Connector 45">
                        <a:extLst>
                          <a:ext uri="{FF2B5EF4-FFF2-40B4-BE49-F238E27FC236}">
                            <a16:creationId xmlns:a16="http://schemas.microsoft.com/office/drawing/2014/main" id="{3961ED43-3C8E-AAE1-D8C3-FEA8203C9209}"/>
                          </a:ext>
                        </a:extLst>
                      </p:cNvPr>
                      <p:cNvCxnSpPr>
                        <a:cxnSpLocks/>
                      </p:cNvCxnSpPr>
                      <p:nvPr/>
                    </p:nvCxnSpPr>
                    <p:spPr>
                      <a:xfrm flipH="1">
                        <a:off x="3557865" y="2373628"/>
                        <a:ext cx="5136729" cy="13386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60CC97B-89C3-27D1-977A-F8D2582F5C10}"/>
                              </a:ext>
                            </a:extLst>
                          </p:cNvPr>
                          <p:cNvSpPr txBox="1"/>
                          <p:nvPr/>
                        </p:nvSpPr>
                        <p:spPr>
                          <a:xfrm rot="20784864">
                            <a:off x="5687012" y="2104837"/>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=75.4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7" name="TextBox 46">
                            <a:extLst>
                              <a:ext uri="{FF2B5EF4-FFF2-40B4-BE49-F238E27FC236}">
                                <a16:creationId xmlns:a16="http://schemas.microsoft.com/office/drawing/2014/main" id="{360CC97B-89C3-27D1-977A-F8D2582F5C10}"/>
                              </a:ext>
                            </a:extLst>
                          </p:cNvPr>
                          <p:cNvSpPr txBox="1">
                            <a:spLocks noRot="1" noChangeAspect="1" noMove="1" noResize="1" noEditPoints="1" noAdjustHandles="1" noChangeArrowheads="1" noChangeShapeType="1" noTextEdit="1"/>
                          </p:cNvSpPr>
                          <p:nvPr/>
                        </p:nvSpPr>
                        <p:spPr>
                          <a:xfrm rot="20784864">
                            <a:off x="5687012" y="2104837"/>
                            <a:ext cx="2379132" cy="783933"/>
                          </a:xfrm>
                          <a:prstGeom prst="rect">
                            <a:avLst/>
                          </a:prstGeom>
                          <a:blipFill>
                            <a:blip r:embed="rId5"/>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9082A8B-A2B4-E476-8283-0F733E8834B3}"/>
                        </a:ext>
                      </a:extLst>
                    </p:cNvPr>
                    <p:cNvGrpSpPr/>
                    <p:nvPr/>
                  </p:nvGrpSpPr>
                  <p:grpSpPr>
                    <a:xfrm>
                      <a:off x="2912748" y="3753423"/>
                      <a:ext cx="5532005" cy="1101649"/>
                      <a:chOff x="2912748" y="2765485"/>
                      <a:chExt cx="5532005" cy="1101649"/>
                    </a:xfrm>
                  </p:grpSpPr>
                  <p:cxnSp>
                    <p:nvCxnSpPr>
                      <p:cNvPr id="44" name="Straight Connector 43">
                        <a:extLst>
                          <a:ext uri="{FF2B5EF4-FFF2-40B4-BE49-F238E27FC236}">
                            <a16:creationId xmlns:a16="http://schemas.microsoft.com/office/drawing/2014/main" id="{8855D904-143A-72B4-3A19-26A2F4F3FB7C}"/>
                          </a:ext>
                        </a:extLst>
                      </p:cNvPr>
                      <p:cNvCxnSpPr>
                        <a:cxnSpLocks/>
                      </p:cNvCxnSpPr>
                      <p:nvPr/>
                    </p:nvCxnSpPr>
                    <p:spPr>
                      <a:xfrm flipH="1">
                        <a:off x="2912748" y="3347592"/>
                        <a:ext cx="5532005" cy="519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5832F5-4468-0D93-2A5C-B8210DD52B22}"/>
                              </a:ext>
                            </a:extLst>
                          </p:cNvPr>
                          <p:cNvSpPr txBox="1"/>
                          <p:nvPr/>
                        </p:nvSpPr>
                        <p:spPr>
                          <a:xfrm rot="21367020">
                            <a:off x="5767827" y="2765485"/>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5" name="TextBox 44">
                            <a:extLst>
                              <a:ext uri="{FF2B5EF4-FFF2-40B4-BE49-F238E27FC236}">
                                <a16:creationId xmlns:a16="http://schemas.microsoft.com/office/drawing/2014/main" id="{305832F5-4468-0D93-2A5C-B8210DD52B22}"/>
                              </a:ext>
                            </a:extLst>
                          </p:cNvPr>
                          <p:cNvSpPr txBox="1">
                            <a:spLocks noRot="1" noChangeAspect="1" noMove="1" noResize="1" noEditPoints="1" noAdjustHandles="1" noChangeArrowheads="1" noChangeShapeType="1" noTextEdit="1"/>
                          </p:cNvSpPr>
                          <p:nvPr/>
                        </p:nvSpPr>
                        <p:spPr>
                          <a:xfrm rot="21367020">
                            <a:off x="5767827" y="2765485"/>
                            <a:ext cx="2379132" cy="783933"/>
                          </a:xfrm>
                          <a:prstGeom prst="rect">
                            <a:avLst/>
                          </a:prstGeom>
                          <a:blipFill>
                            <a:blip r:embed="rId6"/>
                            <a:stretch>
                              <a:fillRect/>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8A3F2ECD-1374-5998-77E2-79AB838BC89A}"/>
                        </a:ext>
                      </a:extLst>
                    </p:cNvPr>
                    <p:cNvGrpSpPr/>
                    <p:nvPr/>
                  </p:nvGrpSpPr>
                  <p:grpSpPr>
                    <a:xfrm>
                      <a:off x="2819011" y="892019"/>
                      <a:ext cx="5625742" cy="880594"/>
                      <a:chOff x="2912749" y="2986540"/>
                      <a:chExt cx="5625742" cy="880594"/>
                    </a:xfrm>
                  </p:grpSpPr>
                  <p:cxnSp>
                    <p:nvCxnSpPr>
                      <p:cNvPr id="42" name="Straight Connector 41">
                        <a:extLst>
                          <a:ext uri="{FF2B5EF4-FFF2-40B4-BE49-F238E27FC236}">
                            <a16:creationId xmlns:a16="http://schemas.microsoft.com/office/drawing/2014/main" id="{F4B7E2CD-49AC-90EF-8EAE-7CC84200F9AC}"/>
                          </a:ext>
                        </a:extLst>
                      </p:cNvPr>
                      <p:cNvCxnSpPr>
                        <a:cxnSpLocks/>
                      </p:cNvCxnSpPr>
                      <p:nvPr/>
                    </p:nvCxnSpPr>
                    <p:spPr>
                      <a:xfrm flipH="1">
                        <a:off x="2912749" y="3630393"/>
                        <a:ext cx="5625742" cy="236741"/>
                      </a:xfrm>
                      <a:prstGeom prst="line">
                        <a:avLst/>
                      </a:prstGeom>
                      <a:ln w="38100">
                        <a:no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8B4E8D-486A-0C1F-8F4C-6A2F4DE88DEE}"/>
                              </a:ext>
                            </a:extLst>
                          </p:cNvPr>
                          <p:cNvSpPr txBox="1"/>
                          <p:nvPr/>
                        </p:nvSpPr>
                        <p:spPr>
                          <a:xfrm rot="21439931">
                            <a:off x="5823248" y="2986540"/>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=33.6</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3" name="TextBox 42">
                            <a:extLst>
                              <a:ext uri="{FF2B5EF4-FFF2-40B4-BE49-F238E27FC236}">
                                <a16:creationId xmlns:a16="http://schemas.microsoft.com/office/drawing/2014/main" id="{208B4E8D-486A-0C1F-8F4C-6A2F4DE88DEE}"/>
                              </a:ext>
                            </a:extLst>
                          </p:cNvPr>
                          <p:cNvSpPr txBox="1">
                            <a:spLocks noRot="1" noChangeAspect="1" noMove="1" noResize="1" noEditPoints="1" noAdjustHandles="1" noChangeArrowheads="1" noChangeShapeType="1" noTextEdit="1"/>
                          </p:cNvSpPr>
                          <p:nvPr/>
                        </p:nvSpPr>
                        <p:spPr>
                          <a:xfrm rot="21439931">
                            <a:off x="5823248" y="2986540"/>
                            <a:ext cx="2379132" cy="783933"/>
                          </a:xfrm>
                          <a:prstGeom prst="rect">
                            <a:avLst/>
                          </a:prstGeom>
                          <a:blipFill>
                            <a:blip r:embed="rId7"/>
                            <a:stretch>
                              <a:fillRect b="-1299"/>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78734E7A-CC9C-2E78-9545-FA0C45475672}"/>
                      </a:ext>
                    </a:extLst>
                  </p:cNvPr>
                  <p:cNvGrpSpPr/>
                  <p:nvPr/>
                </p:nvGrpSpPr>
                <p:grpSpPr>
                  <a:xfrm>
                    <a:off x="4267200" y="4105835"/>
                    <a:ext cx="1151187" cy="1321572"/>
                    <a:chOff x="4267200" y="4105835"/>
                    <a:chExt cx="1151187" cy="1321572"/>
                  </a:xfrm>
                </p:grpSpPr>
                <p:cxnSp>
                  <p:nvCxnSpPr>
                    <p:cNvPr id="28" name="Straight Arrow Connector 27">
                      <a:extLst>
                        <a:ext uri="{FF2B5EF4-FFF2-40B4-BE49-F238E27FC236}">
                          <a16:creationId xmlns:a16="http://schemas.microsoft.com/office/drawing/2014/main" id="{D1C04128-435A-FA72-BF4A-1D13F37BC57E}"/>
                        </a:ext>
                      </a:extLst>
                    </p:cNvPr>
                    <p:cNvCxnSpPr/>
                    <p:nvPr/>
                  </p:nvCxnSpPr>
                  <p:spPr>
                    <a:xfrm flipV="1">
                      <a:off x="4267200" y="4105835"/>
                      <a:ext cx="0" cy="13215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AA6DCD5-3073-0D0F-55FA-DEC5DAD03314}"/>
                            </a:ext>
                          </a:extLst>
                        </p:cNvPr>
                        <p:cNvSpPr txBox="1"/>
                        <p:nvPr/>
                      </p:nvSpPr>
                      <p:spPr>
                        <a:xfrm>
                          <a:off x="4367517" y="4445637"/>
                          <a:ext cx="1050870" cy="66875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6.0</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𝑘𝐽</m:t>
                                    </m:r>
                                  </m:num>
                                  <m:den>
                                    <m:r>
                                      <a:rPr lang="en-US" b="0" i="1" smtClean="0">
                                        <a:solidFill>
                                          <a:schemeClr val="accent1"/>
                                        </a:solidFill>
                                        <a:latin typeface="Cambria Math" panose="02040503050406030204" pitchFamily="18" charset="0"/>
                                      </a:rPr>
                                      <m:t>𝑚𝑜𝑙</m:t>
                                    </m:r>
                                  </m:den>
                                </m:f>
                              </m:oMath>
                            </m:oMathPara>
                          </a14:m>
                          <a:endParaRPr lang="en-US" dirty="0">
                            <a:solidFill>
                              <a:schemeClr val="accent1"/>
                            </a:solidFill>
                          </a:endParaRPr>
                        </a:p>
                      </p:txBody>
                    </p:sp>
                  </mc:Choice>
                  <mc:Fallback xmlns="">
                    <p:sp>
                      <p:nvSpPr>
                        <p:cNvPr id="29" name="TextBox 28">
                          <a:extLst>
                            <a:ext uri="{FF2B5EF4-FFF2-40B4-BE49-F238E27FC236}">
                              <a16:creationId xmlns:a16="http://schemas.microsoft.com/office/drawing/2014/main" id="{4AA6DCD5-3073-0D0F-55FA-DEC5DAD03314}"/>
                            </a:ext>
                          </a:extLst>
                        </p:cNvPr>
                        <p:cNvSpPr txBox="1">
                          <a:spLocks noRot="1" noChangeAspect="1" noMove="1" noResize="1" noEditPoints="1" noAdjustHandles="1" noChangeArrowheads="1" noChangeShapeType="1" noTextEdit="1"/>
                        </p:cNvSpPr>
                        <p:nvPr/>
                      </p:nvSpPr>
                      <p:spPr>
                        <a:xfrm>
                          <a:off x="4367517" y="4445637"/>
                          <a:ext cx="1050870" cy="668753"/>
                        </a:xfrm>
                        <a:prstGeom prst="rect">
                          <a:avLst/>
                        </a:prstGeom>
                        <a:blipFill>
                          <a:blip r:embed="rId8"/>
                          <a:stretch>
                            <a:fillRect b="-6122"/>
                          </a:stretch>
                        </a:blipFill>
                      </p:spPr>
                      <p:txBody>
                        <a:bodyPr/>
                        <a:lstStyle/>
                        <a:p>
                          <a:r>
                            <a:rPr lang="en-US">
                              <a:noFill/>
                            </a:rPr>
                            <a:t> </a:t>
                          </a:r>
                        </a:p>
                      </p:txBody>
                    </p:sp>
                  </mc:Fallback>
                </mc:AlternateContent>
              </p:grpSp>
            </p:grpSp>
            <p:cxnSp>
              <p:nvCxnSpPr>
                <p:cNvPr id="16" name="Straight Connector 15">
                  <a:extLst>
                    <a:ext uri="{FF2B5EF4-FFF2-40B4-BE49-F238E27FC236}">
                      <a16:creationId xmlns:a16="http://schemas.microsoft.com/office/drawing/2014/main" id="{A14FDD74-A590-99DD-8008-6A78C55F3D08}"/>
                    </a:ext>
                  </a:extLst>
                </p:cNvPr>
                <p:cNvCxnSpPr>
                  <a:cxnSpLocks/>
                </p:cNvCxnSpPr>
                <p:nvPr/>
              </p:nvCxnSpPr>
              <p:spPr>
                <a:xfrm flipH="1">
                  <a:off x="1068517" y="1232922"/>
                  <a:ext cx="6479156" cy="2751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7CCCE-E10D-8936-082C-8D743FF206CB}"/>
                      </a:ext>
                    </a:extLst>
                  </p:cNvPr>
                  <p:cNvSpPr txBox="1"/>
                  <p:nvPr/>
                </p:nvSpPr>
                <p:spPr>
                  <a:xfrm>
                    <a:off x="1606414" y="2959657"/>
                    <a:ext cx="980157" cy="491289"/>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𝑓𝑢𝑠</m:t>
                              </m:r>
                            </m:sub>
                          </m:sSub>
                        </m:oMath>
                      </m:oMathPara>
                    </a14:m>
                    <a:endParaRPr lang="en-US" sz="2400" dirty="0"/>
                  </a:p>
                </p:txBody>
              </p:sp>
            </mc:Choice>
            <mc:Fallback xmlns="">
              <p:sp>
                <p:nvSpPr>
                  <p:cNvPr id="14" name="TextBox 13">
                    <a:extLst>
                      <a:ext uri="{FF2B5EF4-FFF2-40B4-BE49-F238E27FC236}">
                        <a16:creationId xmlns:a16="http://schemas.microsoft.com/office/drawing/2014/main" id="{BF67CCCE-E10D-8936-082C-8D743FF206CB}"/>
                      </a:ext>
                    </a:extLst>
                  </p:cNvPr>
                  <p:cNvSpPr txBox="1">
                    <a:spLocks noRot="1" noChangeAspect="1" noMove="1" noResize="1" noEditPoints="1" noAdjustHandles="1" noChangeArrowheads="1" noChangeShapeType="1" noTextEdit="1"/>
                  </p:cNvSpPr>
                  <p:nvPr/>
                </p:nvSpPr>
                <p:spPr>
                  <a:xfrm>
                    <a:off x="1606414" y="2959657"/>
                    <a:ext cx="980157" cy="491289"/>
                  </a:xfrm>
                  <a:prstGeom prst="rect">
                    <a:avLst/>
                  </a:prstGeom>
                  <a:blipFill>
                    <a:blip r:embed="rId9"/>
                    <a:stretch>
                      <a:fillRect l="-1370" r="-4110" b="-18421"/>
                    </a:stretch>
                  </a:blipFill>
                  <a:ln w="12700">
                    <a:solidFill>
                      <a:schemeClr val="tx1"/>
                    </a:solidFill>
                  </a:ln>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398692C1-6A4A-D7F3-26BE-9FD3A26A7B95}"/>
                </a:ext>
              </a:extLst>
            </p:cNvPr>
            <p:cNvSpPr txBox="1"/>
            <p:nvPr/>
          </p:nvSpPr>
          <p:spPr>
            <a:xfrm>
              <a:off x="1714807" y="5115599"/>
              <a:ext cx="1182902" cy="461665"/>
            </a:xfrm>
            <a:prstGeom prst="rect">
              <a:avLst/>
            </a:prstGeom>
            <a:noFill/>
          </p:spPr>
          <p:txBody>
            <a:bodyPr wrap="square" rtlCol="0">
              <a:spAutoFit/>
            </a:bodyPr>
            <a:lstStyle/>
            <a:p>
              <a:r>
                <a:rPr lang="en-US" sz="2400" dirty="0">
                  <a:solidFill>
                    <a:schemeClr val="accent1"/>
                  </a:solidFill>
                </a:rPr>
                <a:t>273 K</a:t>
              </a:r>
            </a:p>
          </p:txBody>
        </p:sp>
      </p:grpSp>
      <p:cxnSp>
        <p:nvCxnSpPr>
          <p:cNvPr id="52" name="Straight Arrow Connector 51">
            <a:extLst>
              <a:ext uri="{FF2B5EF4-FFF2-40B4-BE49-F238E27FC236}">
                <a16:creationId xmlns:a16="http://schemas.microsoft.com/office/drawing/2014/main" id="{EE83F5EF-B12E-8392-6753-B20C39A1F9E3}"/>
              </a:ext>
            </a:extLst>
          </p:cNvPr>
          <p:cNvCxnSpPr>
            <a:cxnSpLocks/>
          </p:cNvCxnSpPr>
          <p:nvPr/>
        </p:nvCxnSpPr>
        <p:spPr>
          <a:xfrm flipH="1" flipV="1">
            <a:off x="2041473" y="3630966"/>
            <a:ext cx="14523" cy="1128293"/>
          </a:xfrm>
          <a:prstGeom prst="straightConnector1">
            <a:avLst/>
          </a:prstGeom>
          <a:ln w="508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970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6062193F-6653-75F8-AB56-B3C8E418EBC9}"/>
              </a:ext>
            </a:extLst>
          </p:cNvPr>
          <p:cNvCxnSpPr>
            <a:cxnSpLocks/>
          </p:cNvCxnSpPr>
          <p:nvPr/>
        </p:nvCxnSpPr>
        <p:spPr>
          <a:xfrm flipV="1">
            <a:off x="1529381" y="1520714"/>
            <a:ext cx="21709" cy="3289154"/>
          </a:xfrm>
          <a:prstGeom prst="straightConnector1">
            <a:avLst/>
          </a:prstGeom>
          <a:ln w="508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1398-FDBB-8380-C5C1-8CD481BCBCF2}"/>
                  </a:ext>
                </a:extLst>
              </p:cNvPr>
              <p:cNvSpPr txBox="1"/>
              <p:nvPr/>
            </p:nvSpPr>
            <p:spPr>
              <a:xfrm>
                <a:off x="0" y="1841"/>
                <a:ext cx="12192000" cy="461665"/>
              </a:xfrm>
              <a:prstGeom prst="rect">
                <a:avLst/>
              </a:prstGeom>
              <a:solidFill>
                <a:schemeClr val="accent2"/>
              </a:solidFill>
            </p:spPr>
            <p:txBody>
              <a:bodyPr wrap="square" rtlCol="0">
                <a:spAutoFit/>
              </a:bodyPr>
              <a:lstStyle/>
              <a:p>
                <a:r>
                  <a:rPr lang="en-US" sz="2400" b="1" dirty="0">
                    <a:ea typeface="Cambria Math" panose="02040503050406030204" pitchFamily="18" charset="0"/>
                  </a:rPr>
                  <a:t>Expectations for </a:t>
                </a:r>
                <a14:m>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𝑯</m:t>
                        </m:r>
                      </m:e>
                      <m:sub>
                        <m:r>
                          <a:rPr lang="en-US" sz="2400" b="1" i="1">
                            <a:latin typeface="Cambria Math" panose="02040503050406030204" pitchFamily="18" charset="0"/>
                            <a:ea typeface="Cambria Math" panose="02040503050406030204" pitchFamily="18" charset="0"/>
                          </a:rPr>
                          <m:t>𝒓𝒙𝒏</m:t>
                        </m:r>
                      </m:sub>
                    </m:sSub>
                  </m:oMath>
                </a14:m>
                <a:r>
                  <a:rPr lang="en-US" sz="2400" b="1" dirty="0"/>
                  <a:t> at different temperatures</a:t>
                </a:r>
              </a:p>
            </p:txBody>
          </p:sp>
        </mc:Choice>
        <mc:Fallback xmlns="">
          <p:sp>
            <p:nvSpPr>
              <p:cNvPr id="2" name="TextBox 1">
                <a:extLst>
                  <a:ext uri="{FF2B5EF4-FFF2-40B4-BE49-F238E27FC236}">
                    <a16:creationId xmlns:a16="http://schemas.microsoft.com/office/drawing/2014/main" id="{76351398-FDBB-8380-C5C1-8CD481BCBCF2}"/>
                  </a:ext>
                </a:extLst>
              </p:cNvPr>
              <p:cNvSpPr txBox="1">
                <a:spLocks noRot="1" noChangeAspect="1" noMove="1" noResize="1" noEditPoints="1" noAdjustHandles="1" noChangeArrowheads="1" noChangeShapeType="1" noTextEdit="1"/>
              </p:cNvSpPr>
              <p:nvPr/>
            </p:nvSpPr>
            <p:spPr>
              <a:xfrm>
                <a:off x="0" y="1841"/>
                <a:ext cx="12192000" cy="461665"/>
              </a:xfrm>
              <a:prstGeom prst="rect">
                <a:avLst/>
              </a:prstGeom>
              <a:blipFill>
                <a:blip r:embed="rId2"/>
                <a:stretch>
                  <a:fillRect l="-832"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355BF2-0005-1F8A-08D2-BE952E6D86B8}"/>
                  </a:ext>
                </a:extLst>
              </p:cNvPr>
              <p:cNvSpPr txBox="1"/>
              <p:nvPr/>
            </p:nvSpPr>
            <p:spPr>
              <a:xfrm>
                <a:off x="380417" y="6030633"/>
                <a:ext cx="11241577" cy="461665"/>
              </a:xfrm>
              <a:prstGeom prst="rect">
                <a:avLst/>
              </a:prstGeom>
              <a:noFill/>
              <a:ln>
                <a:solidFill>
                  <a:schemeClr val="tx1"/>
                </a:solidFill>
              </a:ln>
            </p:spPr>
            <p:txBody>
              <a:bodyPr wrap="square" rtlCol="0">
                <a:spAutoFit/>
              </a:bodyPr>
              <a:lstStyle/>
              <a:p>
                <a:r>
                  <a:rPr lang="en-US" sz="2400" dirty="0"/>
                  <a:t>What happens to </a:t>
                </a:r>
                <a14:m>
                  <m:oMath xmlns:m="http://schemas.openxmlformats.org/officeDocument/2006/math">
                    <m:r>
                      <a:rPr lang="en-US" sz="2400" b="1" i="1">
                        <a:latin typeface="Cambria Math" panose="02040503050406030204" pitchFamily="18" charset="0"/>
                      </a:rPr>
                      <m:t>𝚫</m:t>
                    </m:r>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𝒔𝒖𝒃</m:t>
                        </m:r>
                      </m:sub>
                    </m:sSub>
                  </m:oMath>
                </a14:m>
                <a:r>
                  <a:rPr lang="en-US" sz="2400" dirty="0"/>
                  <a:t> at a </a:t>
                </a:r>
                <a:r>
                  <a:rPr lang="en-US" sz="2400" b="1" dirty="0"/>
                  <a:t>(much) lower temperature </a:t>
                </a:r>
                <a:r>
                  <a:rPr lang="en-US" sz="2400" dirty="0"/>
                  <a:t>(like on Mars!)?</a:t>
                </a:r>
              </a:p>
            </p:txBody>
          </p:sp>
        </mc:Choice>
        <mc:Fallback xmlns="">
          <p:sp>
            <p:nvSpPr>
              <p:cNvPr id="3" name="TextBox 2">
                <a:extLst>
                  <a:ext uri="{FF2B5EF4-FFF2-40B4-BE49-F238E27FC236}">
                    <a16:creationId xmlns:a16="http://schemas.microsoft.com/office/drawing/2014/main" id="{76355BF2-0005-1F8A-08D2-BE952E6D86B8}"/>
                  </a:ext>
                </a:extLst>
              </p:cNvPr>
              <p:cNvSpPr txBox="1">
                <a:spLocks noRot="1" noChangeAspect="1" noMove="1" noResize="1" noEditPoints="1" noAdjustHandles="1" noChangeArrowheads="1" noChangeShapeType="1" noTextEdit="1"/>
              </p:cNvSpPr>
              <p:nvPr/>
            </p:nvSpPr>
            <p:spPr>
              <a:xfrm>
                <a:off x="380417" y="6030633"/>
                <a:ext cx="11241577" cy="461665"/>
              </a:xfrm>
              <a:prstGeom prst="rect">
                <a:avLst/>
              </a:prstGeom>
              <a:blipFill>
                <a:blip r:embed="rId3"/>
                <a:stretch>
                  <a:fillRect l="-789" t="-7895" b="-28947"/>
                </a:stretch>
              </a:blipFill>
              <a:ln>
                <a:solidFill>
                  <a:schemeClr val="tx1"/>
                </a:solidFill>
              </a:ln>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00BC46F6-D660-8F80-10F3-E2611CE2F877}"/>
              </a:ext>
            </a:extLst>
          </p:cNvPr>
          <p:cNvGrpSpPr/>
          <p:nvPr/>
        </p:nvGrpSpPr>
        <p:grpSpPr>
          <a:xfrm>
            <a:off x="8274193" y="1281094"/>
            <a:ext cx="3794586" cy="3230768"/>
            <a:chOff x="8274193" y="1281094"/>
            <a:chExt cx="3794586" cy="3230768"/>
          </a:xfrm>
        </p:grpSpPr>
        <p:pic>
          <p:nvPicPr>
            <p:cNvPr id="40" name="Picture 39">
              <a:extLst>
                <a:ext uri="{FF2B5EF4-FFF2-40B4-BE49-F238E27FC236}">
                  <a16:creationId xmlns:a16="http://schemas.microsoft.com/office/drawing/2014/main" id="{BF84E8F6-0D8C-B244-686B-124D2C2ADBD4}"/>
                </a:ext>
              </a:extLst>
            </p:cNvPr>
            <p:cNvPicPr>
              <a:picLocks noChangeAspect="1"/>
            </p:cNvPicPr>
            <p:nvPr/>
          </p:nvPicPr>
          <p:blipFill>
            <a:blip r:embed="rId4"/>
            <a:stretch>
              <a:fillRect/>
            </a:stretch>
          </p:blipFill>
          <p:spPr>
            <a:xfrm>
              <a:off x="8274193" y="1281094"/>
              <a:ext cx="3794586" cy="3230768"/>
            </a:xfrm>
            <a:prstGeom prst="rect">
              <a:avLst/>
            </a:prstGeom>
          </p:spPr>
        </p:pic>
        <p:cxnSp>
          <p:nvCxnSpPr>
            <p:cNvPr id="41" name="Straight Arrow Connector 40">
              <a:extLst>
                <a:ext uri="{FF2B5EF4-FFF2-40B4-BE49-F238E27FC236}">
                  <a16:creationId xmlns:a16="http://schemas.microsoft.com/office/drawing/2014/main" id="{740AE709-94AE-6776-4484-CEE1400759E4}"/>
                </a:ext>
              </a:extLst>
            </p:cNvPr>
            <p:cNvCxnSpPr>
              <a:cxnSpLocks/>
            </p:cNvCxnSpPr>
            <p:nvPr/>
          </p:nvCxnSpPr>
          <p:spPr>
            <a:xfrm>
              <a:off x="8779356" y="3981384"/>
              <a:ext cx="2589684" cy="6307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A3818014-E1AE-6AF1-A038-0521C8F05DF9}"/>
              </a:ext>
            </a:extLst>
          </p:cNvPr>
          <p:cNvGrpSpPr/>
          <p:nvPr/>
        </p:nvGrpSpPr>
        <p:grpSpPr>
          <a:xfrm>
            <a:off x="380417" y="596534"/>
            <a:ext cx="7236197" cy="5281753"/>
            <a:chOff x="66907" y="492030"/>
            <a:chExt cx="7236197" cy="5281753"/>
          </a:xfrm>
        </p:grpSpPr>
        <p:grpSp>
          <p:nvGrpSpPr>
            <p:cNvPr id="5" name="Group 4">
              <a:extLst>
                <a:ext uri="{FF2B5EF4-FFF2-40B4-BE49-F238E27FC236}">
                  <a16:creationId xmlns:a16="http://schemas.microsoft.com/office/drawing/2014/main" id="{CEEEE876-2A3F-7CD2-49D3-4157C2936EBF}"/>
                </a:ext>
              </a:extLst>
            </p:cNvPr>
            <p:cNvGrpSpPr>
              <a:grpSpLocks noChangeAspect="1"/>
            </p:cNvGrpSpPr>
            <p:nvPr/>
          </p:nvGrpSpPr>
          <p:grpSpPr>
            <a:xfrm>
              <a:off x="66907" y="492030"/>
              <a:ext cx="7236197" cy="5281753"/>
              <a:chOff x="68760" y="492030"/>
              <a:chExt cx="7826531" cy="5712642"/>
            </a:xfrm>
          </p:grpSpPr>
          <p:grpSp>
            <p:nvGrpSpPr>
              <p:cNvPr id="8" name="Group 7">
                <a:extLst>
                  <a:ext uri="{FF2B5EF4-FFF2-40B4-BE49-F238E27FC236}">
                    <a16:creationId xmlns:a16="http://schemas.microsoft.com/office/drawing/2014/main" id="{1EDFE551-0A18-8914-5316-342F943CF374}"/>
                  </a:ext>
                </a:extLst>
              </p:cNvPr>
              <p:cNvGrpSpPr/>
              <p:nvPr/>
            </p:nvGrpSpPr>
            <p:grpSpPr>
              <a:xfrm>
                <a:off x="68760" y="492030"/>
                <a:ext cx="7826531" cy="5712642"/>
                <a:chOff x="68760" y="492030"/>
                <a:chExt cx="7826531" cy="5712642"/>
              </a:xfrm>
            </p:grpSpPr>
            <p:grpSp>
              <p:nvGrpSpPr>
                <p:cNvPr id="10" name="Group 9">
                  <a:extLst>
                    <a:ext uri="{FF2B5EF4-FFF2-40B4-BE49-F238E27FC236}">
                      <a16:creationId xmlns:a16="http://schemas.microsoft.com/office/drawing/2014/main" id="{0B438FA2-4228-2B3B-18EC-306C23A6EF26}"/>
                    </a:ext>
                  </a:extLst>
                </p:cNvPr>
                <p:cNvGrpSpPr/>
                <p:nvPr/>
              </p:nvGrpSpPr>
              <p:grpSpPr>
                <a:xfrm>
                  <a:off x="68760" y="492030"/>
                  <a:ext cx="7826531" cy="5712642"/>
                  <a:chOff x="190680" y="492030"/>
                  <a:chExt cx="7826531" cy="5712642"/>
                </a:xfrm>
              </p:grpSpPr>
              <p:grpSp>
                <p:nvGrpSpPr>
                  <p:cNvPr id="21" name="Group 20">
                    <a:extLst>
                      <a:ext uri="{FF2B5EF4-FFF2-40B4-BE49-F238E27FC236}">
                        <a16:creationId xmlns:a16="http://schemas.microsoft.com/office/drawing/2014/main" id="{2C9B6C81-615C-93C4-A898-15E0953647FD}"/>
                      </a:ext>
                    </a:extLst>
                  </p:cNvPr>
                  <p:cNvGrpSpPr/>
                  <p:nvPr/>
                </p:nvGrpSpPr>
                <p:grpSpPr>
                  <a:xfrm>
                    <a:off x="190680" y="492030"/>
                    <a:ext cx="7826531" cy="5712642"/>
                    <a:chOff x="2017622" y="876292"/>
                    <a:chExt cx="6795645" cy="4915974"/>
                  </a:xfrm>
                </p:grpSpPr>
                <p:grpSp>
                  <p:nvGrpSpPr>
                    <p:cNvPr id="30" name="Group 29">
                      <a:extLst>
                        <a:ext uri="{FF2B5EF4-FFF2-40B4-BE49-F238E27FC236}">
                          <a16:creationId xmlns:a16="http://schemas.microsoft.com/office/drawing/2014/main" id="{0155C270-C06A-6E26-8161-3227165ECD9F}"/>
                        </a:ext>
                      </a:extLst>
                    </p:cNvPr>
                    <p:cNvGrpSpPr/>
                    <p:nvPr/>
                  </p:nvGrpSpPr>
                  <p:grpSpPr>
                    <a:xfrm>
                      <a:off x="2349714" y="876292"/>
                      <a:ext cx="6463553" cy="4428565"/>
                      <a:chOff x="1345667" y="1362635"/>
                      <a:chExt cx="6463553" cy="4428565"/>
                    </a:xfrm>
                  </p:grpSpPr>
                  <p:cxnSp>
                    <p:nvCxnSpPr>
                      <p:cNvPr id="48" name="Straight Connector 47">
                        <a:extLst>
                          <a:ext uri="{FF2B5EF4-FFF2-40B4-BE49-F238E27FC236}">
                            <a16:creationId xmlns:a16="http://schemas.microsoft.com/office/drawing/2014/main" id="{DE8EA089-0162-F04A-8CA6-ED3B05CB0314}"/>
                          </a:ext>
                        </a:extLst>
                      </p:cNvPr>
                      <p:cNvCxnSpPr/>
                      <p:nvPr/>
                    </p:nvCxnSpPr>
                    <p:spPr>
                      <a:xfrm>
                        <a:off x="1362635" y="1362635"/>
                        <a:ext cx="0" cy="4428565"/>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C3EACD-0375-1DE8-C7E5-8E1657054142}"/>
                          </a:ext>
                        </a:extLst>
                      </p:cNvPr>
                      <p:cNvCxnSpPr>
                        <a:cxnSpLocks/>
                      </p:cNvCxnSpPr>
                      <p:nvPr/>
                    </p:nvCxnSpPr>
                    <p:spPr>
                      <a:xfrm flipH="1">
                        <a:off x="1345667" y="5774143"/>
                        <a:ext cx="6463553" cy="0"/>
                      </a:xfrm>
                      <a:prstGeom prst="line">
                        <a:avLst/>
                      </a:prstGeom>
                      <a:ln w="63500">
                        <a:solidFill>
                          <a:srgbClr val="C00000"/>
                        </a:solidFill>
                        <a:head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D026EF5-F406-EF8E-E013-4B535D5E0665}"/>
                        </a:ext>
                      </a:extLst>
                    </p:cNvPr>
                    <p:cNvSpPr txBox="1"/>
                    <p:nvPr/>
                  </p:nvSpPr>
                  <p:spPr>
                    <a:xfrm>
                      <a:off x="5276897" y="5330601"/>
                      <a:ext cx="2456329" cy="461665"/>
                    </a:xfrm>
                    <a:prstGeom prst="rect">
                      <a:avLst/>
                    </a:prstGeom>
                    <a:noFill/>
                  </p:spPr>
                  <p:txBody>
                    <a:bodyPr wrap="square" rtlCol="0">
                      <a:spAutoFit/>
                    </a:bodyPr>
                    <a:lstStyle/>
                    <a:p>
                      <a:r>
                        <a:rPr lang="en-US" sz="2400" dirty="0"/>
                        <a:t>T</a:t>
                      </a:r>
                    </a:p>
                  </p:txBody>
                </p:sp>
                <p:sp>
                  <p:nvSpPr>
                    <p:cNvPr id="32" name="TextBox 31">
                      <a:extLst>
                        <a:ext uri="{FF2B5EF4-FFF2-40B4-BE49-F238E27FC236}">
                          <a16:creationId xmlns:a16="http://schemas.microsoft.com/office/drawing/2014/main" id="{00991F5C-12F9-A9E0-B40A-60E86653EAC0}"/>
                        </a:ext>
                      </a:extLst>
                    </p:cNvPr>
                    <p:cNvSpPr txBox="1"/>
                    <p:nvPr/>
                  </p:nvSpPr>
                  <p:spPr>
                    <a:xfrm>
                      <a:off x="2017622" y="2185001"/>
                      <a:ext cx="2456329" cy="461665"/>
                    </a:xfrm>
                    <a:prstGeom prst="rect">
                      <a:avLst/>
                    </a:prstGeom>
                    <a:noFill/>
                  </p:spPr>
                  <p:txBody>
                    <a:bodyPr wrap="square" rtlCol="0">
                      <a:spAutoFit/>
                    </a:bodyPr>
                    <a:lstStyle/>
                    <a:p>
                      <a:r>
                        <a:rPr lang="en-US" sz="2400" dirty="0"/>
                        <a:t>H</a:t>
                      </a:r>
                    </a:p>
                  </p:txBody>
                </p:sp>
                <p:grpSp>
                  <p:nvGrpSpPr>
                    <p:cNvPr id="33" name="Group 32">
                      <a:extLst>
                        <a:ext uri="{FF2B5EF4-FFF2-40B4-BE49-F238E27FC236}">
                          <a16:creationId xmlns:a16="http://schemas.microsoft.com/office/drawing/2014/main" id="{D9DD997A-7D8E-9B34-FE42-BCF05D44FDAB}"/>
                        </a:ext>
                      </a:extLst>
                    </p:cNvPr>
                    <p:cNvGrpSpPr/>
                    <p:nvPr/>
                  </p:nvGrpSpPr>
                  <p:grpSpPr>
                    <a:xfrm>
                      <a:off x="3557865" y="2104837"/>
                      <a:ext cx="5136729" cy="1607401"/>
                      <a:chOff x="3557865" y="2104837"/>
                      <a:chExt cx="5136729" cy="1607401"/>
                    </a:xfrm>
                  </p:grpSpPr>
                  <p:cxnSp>
                    <p:nvCxnSpPr>
                      <p:cNvPr id="46" name="Straight Connector 45">
                        <a:extLst>
                          <a:ext uri="{FF2B5EF4-FFF2-40B4-BE49-F238E27FC236}">
                            <a16:creationId xmlns:a16="http://schemas.microsoft.com/office/drawing/2014/main" id="{3961ED43-3C8E-AAE1-D8C3-FEA8203C9209}"/>
                          </a:ext>
                        </a:extLst>
                      </p:cNvPr>
                      <p:cNvCxnSpPr>
                        <a:cxnSpLocks/>
                      </p:cNvCxnSpPr>
                      <p:nvPr/>
                    </p:nvCxnSpPr>
                    <p:spPr>
                      <a:xfrm flipH="1">
                        <a:off x="3557865" y="2373628"/>
                        <a:ext cx="5136729" cy="13386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60CC97B-89C3-27D1-977A-F8D2582F5C10}"/>
                              </a:ext>
                            </a:extLst>
                          </p:cNvPr>
                          <p:cNvSpPr txBox="1"/>
                          <p:nvPr/>
                        </p:nvSpPr>
                        <p:spPr>
                          <a:xfrm rot="20784864">
                            <a:off x="5687012" y="2104837"/>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=75.4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7" name="TextBox 46">
                            <a:extLst>
                              <a:ext uri="{FF2B5EF4-FFF2-40B4-BE49-F238E27FC236}">
                                <a16:creationId xmlns:a16="http://schemas.microsoft.com/office/drawing/2014/main" id="{360CC97B-89C3-27D1-977A-F8D2582F5C10}"/>
                              </a:ext>
                            </a:extLst>
                          </p:cNvPr>
                          <p:cNvSpPr txBox="1">
                            <a:spLocks noRot="1" noChangeAspect="1" noMove="1" noResize="1" noEditPoints="1" noAdjustHandles="1" noChangeArrowheads="1" noChangeShapeType="1" noTextEdit="1"/>
                          </p:cNvSpPr>
                          <p:nvPr/>
                        </p:nvSpPr>
                        <p:spPr>
                          <a:xfrm rot="20784864">
                            <a:off x="5687012" y="2104837"/>
                            <a:ext cx="2379132" cy="783933"/>
                          </a:xfrm>
                          <a:prstGeom prst="rect">
                            <a:avLst/>
                          </a:prstGeom>
                          <a:blipFill>
                            <a:blip r:embed="rId5"/>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9082A8B-A2B4-E476-8283-0F733E8834B3}"/>
                        </a:ext>
                      </a:extLst>
                    </p:cNvPr>
                    <p:cNvGrpSpPr/>
                    <p:nvPr/>
                  </p:nvGrpSpPr>
                  <p:grpSpPr>
                    <a:xfrm>
                      <a:off x="2912748" y="3753423"/>
                      <a:ext cx="5532005" cy="1101649"/>
                      <a:chOff x="2912748" y="2765485"/>
                      <a:chExt cx="5532005" cy="1101649"/>
                    </a:xfrm>
                  </p:grpSpPr>
                  <p:cxnSp>
                    <p:nvCxnSpPr>
                      <p:cNvPr id="44" name="Straight Connector 43">
                        <a:extLst>
                          <a:ext uri="{FF2B5EF4-FFF2-40B4-BE49-F238E27FC236}">
                            <a16:creationId xmlns:a16="http://schemas.microsoft.com/office/drawing/2014/main" id="{8855D904-143A-72B4-3A19-26A2F4F3FB7C}"/>
                          </a:ext>
                        </a:extLst>
                      </p:cNvPr>
                      <p:cNvCxnSpPr>
                        <a:cxnSpLocks/>
                      </p:cNvCxnSpPr>
                      <p:nvPr/>
                    </p:nvCxnSpPr>
                    <p:spPr>
                      <a:xfrm flipH="1">
                        <a:off x="2912748" y="3347592"/>
                        <a:ext cx="5532005" cy="519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5832F5-4468-0D93-2A5C-B8210DD52B22}"/>
                              </a:ext>
                            </a:extLst>
                          </p:cNvPr>
                          <p:cNvSpPr txBox="1"/>
                          <p:nvPr/>
                        </p:nvSpPr>
                        <p:spPr>
                          <a:xfrm rot="21367020">
                            <a:off x="5767827" y="2765485"/>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5" name="TextBox 44">
                            <a:extLst>
                              <a:ext uri="{FF2B5EF4-FFF2-40B4-BE49-F238E27FC236}">
                                <a16:creationId xmlns:a16="http://schemas.microsoft.com/office/drawing/2014/main" id="{305832F5-4468-0D93-2A5C-B8210DD52B22}"/>
                              </a:ext>
                            </a:extLst>
                          </p:cNvPr>
                          <p:cNvSpPr txBox="1">
                            <a:spLocks noRot="1" noChangeAspect="1" noMove="1" noResize="1" noEditPoints="1" noAdjustHandles="1" noChangeArrowheads="1" noChangeShapeType="1" noTextEdit="1"/>
                          </p:cNvSpPr>
                          <p:nvPr/>
                        </p:nvSpPr>
                        <p:spPr>
                          <a:xfrm rot="21367020">
                            <a:off x="5767827" y="2765485"/>
                            <a:ext cx="2379132" cy="783933"/>
                          </a:xfrm>
                          <a:prstGeom prst="rect">
                            <a:avLst/>
                          </a:prstGeom>
                          <a:blipFill>
                            <a:blip r:embed="rId6"/>
                            <a:stretch>
                              <a:fillRect/>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8A3F2ECD-1374-5998-77E2-79AB838BC89A}"/>
                        </a:ext>
                      </a:extLst>
                    </p:cNvPr>
                    <p:cNvGrpSpPr/>
                    <p:nvPr/>
                  </p:nvGrpSpPr>
                  <p:grpSpPr>
                    <a:xfrm>
                      <a:off x="2819011" y="892019"/>
                      <a:ext cx="5625742" cy="880594"/>
                      <a:chOff x="2912749" y="2986540"/>
                      <a:chExt cx="5625742" cy="880594"/>
                    </a:xfrm>
                  </p:grpSpPr>
                  <p:cxnSp>
                    <p:nvCxnSpPr>
                      <p:cNvPr id="42" name="Straight Connector 41">
                        <a:extLst>
                          <a:ext uri="{FF2B5EF4-FFF2-40B4-BE49-F238E27FC236}">
                            <a16:creationId xmlns:a16="http://schemas.microsoft.com/office/drawing/2014/main" id="{F4B7E2CD-49AC-90EF-8EAE-7CC84200F9AC}"/>
                          </a:ext>
                        </a:extLst>
                      </p:cNvPr>
                      <p:cNvCxnSpPr>
                        <a:cxnSpLocks/>
                      </p:cNvCxnSpPr>
                      <p:nvPr/>
                    </p:nvCxnSpPr>
                    <p:spPr>
                      <a:xfrm flipH="1">
                        <a:off x="2912749" y="3630393"/>
                        <a:ext cx="5625742" cy="236741"/>
                      </a:xfrm>
                      <a:prstGeom prst="line">
                        <a:avLst/>
                      </a:prstGeom>
                      <a:ln w="38100">
                        <a:no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8B4E8D-486A-0C1F-8F4C-6A2F4DE88DEE}"/>
                              </a:ext>
                            </a:extLst>
                          </p:cNvPr>
                          <p:cNvSpPr txBox="1"/>
                          <p:nvPr/>
                        </p:nvSpPr>
                        <p:spPr>
                          <a:xfrm rot="21439931">
                            <a:off x="5823248" y="2986540"/>
                            <a:ext cx="2379132" cy="783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=33.6</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𝐽</m:t>
                                      </m:r>
                                    </m:num>
                                    <m:den>
                                      <m:r>
                                        <a:rPr lang="en-US" sz="2400" b="0" i="1" smtClean="0">
                                          <a:latin typeface="Cambria Math" panose="02040503050406030204" pitchFamily="18" charset="0"/>
                                        </a:rPr>
                                        <m:t>𝑚𝑜𝑙</m:t>
                                      </m:r>
                                      <m:r>
                                        <a:rPr lang="en-US" sz="2400" b="0" i="1" smtClean="0">
                                          <a:latin typeface="Cambria Math" panose="02040503050406030204" pitchFamily="18" charset="0"/>
                                        </a:rPr>
                                        <m:t> </m:t>
                                      </m:r>
                                      <m:r>
                                        <a:rPr lang="en-US" sz="2400" b="0" i="1" smtClean="0">
                                          <a:latin typeface="Cambria Math" panose="02040503050406030204" pitchFamily="18" charset="0"/>
                                        </a:rPr>
                                        <m:t>𝐾</m:t>
                                      </m:r>
                                    </m:den>
                                  </m:f>
                                </m:oMath>
                              </m:oMathPara>
                            </a14:m>
                            <a:endParaRPr lang="en-US" sz="2400" dirty="0"/>
                          </a:p>
                        </p:txBody>
                      </p:sp>
                    </mc:Choice>
                    <mc:Fallback xmlns="">
                      <p:sp>
                        <p:nvSpPr>
                          <p:cNvPr id="43" name="TextBox 42">
                            <a:extLst>
                              <a:ext uri="{FF2B5EF4-FFF2-40B4-BE49-F238E27FC236}">
                                <a16:creationId xmlns:a16="http://schemas.microsoft.com/office/drawing/2014/main" id="{208B4E8D-486A-0C1F-8F4C-6A2F4DE88DEE}"/>
                              </a:ext>
                            </a:extLst>
                          </p:cNvPr>
                          <p:cNvSpPr txBox="1">
                            <a:spLocks noRot="1" noChangeAspect="1" noMove="1" noResize="1" noEditPoints="1" noAdjustHandles="1" noChangeArrowheads="1" noChangeShapeType="1" noTextEdit="1"/>
                          </p:cNvSpPr>
                          <p:nvPr/>
                        </p:nvSpPr>
                        <p:spPr>
                          <a:xfrm rot="21439931">
                            <a:off x="5823248" y="2986540"/>
                            <a:ext cx="2379132" cy="783933"/>
                          </a:xfrm>
                          <a:prstGeom prst="rect">
                            <a:avLst/>
                          </a:prstGeom>
                          <a:blipFill>
                            <a:blip r:embed="rId7"/>
                            <a:stretch>
                              <a:fillRect b="-1299"/>
                            </a:stretch>
                          </a:blipFill>
                        </p:spPr>
                        <p:txBody>
                          <a:bodyPr/>
                          <a:lstStyle/>
                          <a:p>
                            <a:r>
                              <a:rPr lang="en-US">
                                <a:noFill/>
                              </a:rPr>
                              <a:t> </a:t>
                            </a:r>
                          </a:p>
                        </p:txBody>
                      </p:sp>
                    </mc:Fallback>
                  </mc:AlternateContent>
                </p:grpSp>
              </p:grpSp>
              <p:cxnSp>
                <p:nvCxnSpPr>
                  <p:cNvPr id="16" name="Straight Connector 15">
                    <a:extLst>
                      <a:ext uri="{FF2B5EF4-FFF2-40B4-BE49-F238E27FC236}">
                        <a16:creationId xmlns:a16="http://schemas.microsoft.com/office/drawing/2014/main" id="{A14FDD74-A590-99DD-8008-6A78C55F3D08}"/>
                      </a:ext>
                    </a:extLst>
                  </p:cNvPr>
                  <p:cNvCxnSpPr>
                    <a:cxnSpLocks/>
                  </p:cNvCxnSpPr>
                  <p:nvPr/>
                </p:nvCxnSpPr>
                <p:spPr>
                  <a:xfrm flipH="1">
                    <a:off x="1068517" y="1232922"/>
                    <a:ext cx="6479156" cy="27510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65425D-03B1-BC04-12F8-1BCB62B7DAB2}"/>
                        </a:ext>
                      </a:extLst>
                    </p:cNvPr>
                    <p:cNvSpPr txBox="1"/>
                    <p:nvPr/>
                  </p:nvSpPr>
                  <p:spPr>
                    <a:xfrm>
                      <a:off x="885168" y="2164072"/>
                      <a:ext cx="980158" cy="461665"/>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𝑠𝑢𝑏</m:t>
                                </m:r>
                              </m:sub>
                            </m:sSub>
                          </m:oMath>
                        </m:oMathPara>
                      </a14:m>
                      <a:endParaRPr lang="en-US" sz="2400" dirty="0"/>
                    </a:p>
                  </p:txBody>
                </p:sp>
              </mc:Choice>
              <mc:Fallback xmlns="">
                <p:sp>
                  <p:nvSpPr>
                    <p:cNvPr id="13" name="TextBox 12">
                      <a:extLst>
                        <a:ext uri="{FF2B5EF4-FFF2-40B4-BE49-F238E27FC236}">
                          <a16:creationId xmlns:a16="http://schemas.microsoft.com/office/drawing/2014/main" id="{8D65425D-03B1-BC04-12F8-1BCB62B7DAB2}"/>
                        </a:ext>
                      </a:extLst>
                    </p:cNvPr>
                    <p:cNvSpPr txBox="1">
                      <a:spLocks noRot="1" noChangeAspect="1" noMove="1" noResize="1" noEditPoints="1" noAdjustHandles="1" noChangeArrowheads="1" noChangeShapeType="1" noTextEdit="1"/>
                    </p:cNvSpPr>
                    <p:nvPr/>
                  </p:nvSpPr>
                  <p:spPr>
                    <a:xfrm>
                      <a:off x="885168" y="2164072"/>
                      <a:ext cx="980158" cy="461665"/>
                    </a:xfrm>
                    <a:prstGeom prst="rect">
                      <a:avLst/>
                    </a:prstGeom>
                    <a:blipFill>
                      <a:blip r:embed="rId8"/>
                      <a:stretch>
                        <a:fillRect r="-2703" b="-11429"/>
                      </a:stretch>
                    </a:blipFill>
                    <a:ln w="12700">
                      <a:solidFill>
                        <a:schemeClr val="tx1"/>
                      </a:solidFill>
                    </a:ln>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398692C1-6A4A-D7F3-26BE-9FD3A26A7B95}"/>
                  </a:ext>
                </a:extLst>
              </p:cNvPr>
              <p:cNvSpPr txBox="1"/>
              <p:nvPr/>
            </p:nvSpPr>
            <p:spPr>
              <a:xfrm>
                <a:off x="1714807" y="5115599"/>
                <a:ext cx="1182902" cy="461665"/>
              </a:xfrm>
              <a:prstGeom prst="rect">
                <a:avLst/>
              </a:prstGeom>
              <a:noFill/>
            </p:spPr>
            <p:txBody>
              <a:bodyPr wrap="square" rtlCol="0">
                <a:spAutoFit/>
              </a:bodyPr>
              <a:lstStyle/>
              <a:p>
                <a:r>
                  <a:rPr lang="en-US" sz="2400" dirty="0">
                    <a:solidFill>
                      <a:schemeClr val="accent1"/>
                    </a:solidFill>
                  </a:rPr>
                  <a:t>273 K</a:t>
                </a:r>
              </a:p>
            </p:txBody>
          </p:sp>
        </p:grpSp>
        <p:cxnSp>
          <p:nvCxnSpPr>
            <p:cNvPr id="6" name="Straight Arrow Connector 5">
              <a:extLst>
                <a:ext uri="{FF2B5EF4-FFF2-40B4-BE49-F238E27FC236}">
                  <a16:creationId xmlns:a16="http://schemas.microsoft.com/office/drawing/2014/main" id="{F4EC953C-9991-0893-0FF3-4F8DA70489C8}"/>
                </a:ext>
              </a:extLst>
            </p:cNvPr>
            <p:cNvCxnSpPr>
              <a:cxnSpLocks/>
            </p:cNvCxnSpPr>
            <p:nvPr/>
          </p:nvCxnSpPr>
          <p:spPr>
            <a:xfrm flipV="1">
              <a:off x="2000025" y="1366080"/>
              <a:ext cx="0" cy="33005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697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prstDash val="solid"/>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2540</TotalTime>
  <Words>868</Words>
  <Application>Microsoft Macintosh PowerPoint</Application>
  <PresentationFormat>Widescreen</PresentationFormat>
  <Paragraphs>124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82</cp:revision>
  <dcterms:created xsi:type="dcterms:W3CDTF">2021-10-20T13:44:15Z</dcterms:created>
  <dcterms:modified xsi:type="dcterms:W3CDTF">2024-10-24T20:17:49Z</dcterms:modified>
</cp:coreProperties>
</file>